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3" r:id="rId3"/>
    <p:sldId id="274" r:id="rId4"/>
    <p:sldId id="275" r:id="rId5"/>
    <p:sldId id="276" r:id="rId6"/>
    <p:sldId id="270" r:id="rId7"/>
    <p:sldId id="262" r:id="rId8"/>
    <p:sldId id="261" r:id="rId9"/>
    <p:sldId id="271" r:id="rId10"/>
    <p:sldId id="277" r:id="rId11"/>
    <p:sldId id="278" r:id="rId12"/>
    <p:sldId id="263" r:id="rId13"/>
    <p:sldId id="258" r:id="rId14"/>
    <p:sldId id="269" r:id="rId15"/>
    <p:sldId id="267" r:id="rId16"/>
    <p:sldId id="268" r:id="rId17"/>
    <p:sldId id="279" r:id="rId18"/>
    <p:sldId id="280" r:id="rId19"/>
    <p:sldId id="281" r:id="rId20"/>
    <p:sldId id="259" r:id="rId21"/>
    <p:sldId id="266" r:id="rId22"/>
    <p:sldId id="265"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7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385DD-AA77-4FC5-ABB8-70D28DA6E6CC}" type="datetimeFigureOut">
              <a:rPr lang="it-IT" smtClean="0"/>
              <a:t>24/05/2022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CFE41-C443-49DE-857B-240017F565A4}" type="slidenum">
              <a:rPr lang="it-IT" smtClean="0"/>
              <a:t>‹N›</a:t>
            </a:fld>
            <a:endParaRPr lang="it-IT"/>
          </a:p>
        </p:txBody>
      </p:sp>
    </p:spTree>
    <p:extLst>
      <p:ext uri="{BB962C8B-B14F-4D97-AF65-F5344CB8AC3E}">
        <p14:creationId xmlns:p14="http://schemas.microsoft.com/office/powerpoint/2010/main" val="420331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24/05/2022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f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72008" y="5776887"/>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6070680"/>
            <a:ext cx="8696792" cy="619475"/>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p:blipFill>
        <p:spPr>
          <a:xfrm>
            <a:off x="22031" y="-140689"/>
            <a:ext cx="9162249" cy="4766110"/>
          </a:xfrm>
          <a:prstGeom prst="rect">
            <a:avLst/>
          </a:prstGeom>
        </p:spPr>
      </p:pic>
      <p:sp>
        <p:nvSpPr>
          <p:cNvPr id="3" name="CasellaDiTesto 2">
            <a:extLst>
              <a:ext uri="{FF2B5EF4-FFF2-40B4-BE49-F238E27FC236}">
                <a16:creationId xmlns:a16="http://schemas.microsoft.com/office/drawing/2014/main" id="{325DF928-2DC4-A187-1D18-2EB866CC18FB}"/>
              </a:ext>
            </a:extLst>
          </p:cNvPr>
          <p:cNvSpPr txBox="1"/>
          <p:nvPr/>
        </p:nvSpPr>
        <p:spPr>
          <a:xfrm>
            <a:off x="1691680" y="4593700"/>
            <a:ext cx="5539528" cy="1146148"/>
          </a:xfrm>
          <a:prstGeom prst="rect">
            <a:avLst/>
          </a:prstGeom>
          <a:noFill/>
        </p:spPr>
        <p:txBody>
          <a:bodyPr wrap="square" rtlCol="0">
            <a:spAutoFit/>
          </a:bodyPr>
          <a:lstStyle/>
          <a:p>
            <a:pPr algn="ctr">
              <a:lnSpc>
                <a:spcPct val="107000"/>
              </a:lnSpc>
              <a:spcAft>
                <a:spcPts val="0"/>
              </a:spcAft>
            </a:pPr>
            <a:r>
              <a:rPr lang="it-IT" u="sng" dirty="0"/>
              <a:t>Strategia regionale supporto alla zootecnia</a:t>
            </a:r>
            <a:r>
              <a:rPr lang="it-IT" dirty="0"/>
              <a:t> </a:t>
            </a:r>
            <a:endParaRPr lang="it-IT" dirty="0" smtClean="0"/>
          </a:p>
          <a:p>
            <a:pPr algn="ctr">
              <a:lnSpc>
                <a:spcPct val="107000"/>
              </a:lnSpc>
              <a:spcAft>
                <a:spcPts val="0"/>
              </a:spcAft>
            </a:pPr>
            <a:r>
              <a:rPr lang="it-IT" sz="2600" b="1" dirty="0" smtClean="0">
                <a:latin typeface="Myriad Pro" panose="020B0503030403020204" pitchFamily="34" charset="0"/>
              </a:rPr>
              <a:t>Sergio </a:t>
            </a:r>
            <a:r>
              <a:rPr lang="it-IT" sz="2600" b="1" dirty="0" smtClean="0">
                <a:latin typeface="Myriad Pro" panose="020B0503030403020204" pitchFamily="34" charset="0"/>
              </a:rPr>
              <a:t>Urbinati</a:t>
            </a:r>
            <a:endParaRPr lang="it-IT" sz="2600" b="1" dirty="0">
              <a:latin typeface="Myriad Pro" panose="020B0503030403020204" pitchFamily="34" charset="0"/>
            </a:endParaRPr>
          </a:p>
          <a:p>
            <a:pPr algn="ctr">
              <a:lnSpc>
                <a:spcPct val="107000"/>
              </a:lnSpc>
              <a:spcAft>
                <a:spcPts val="0"/>
              </a:spcAft>
            </a:pPr>
            <a:r>
              <a:rPr lang="it-IT" sz="2000" b="1" dirty="0" smtClean="0">
                <a:latin typeface="Calibri" panose="020F0502020204030204" pitchFamily="34" charset="0"/>
                <a:ea typeface="Calibri" panose="020F0502020204030204" pitchFamily="34" charset="0"/>
                <a:cs typeface="Times New Roman" panose="02020603050405020304" pitchFamily="18" charset="0"/>
              </a:rPr>
              <a:t>Potenza </a:t>
            </a:r>
            <a:r>
              <a:rPr lang="it-IT" sz="2000" b="1" dirty="0">
                <a:latin typeface="Calibri" panose="020F0502020204030204" pitchFamily="34" charset="0"/>
                <a:ea typeface="Calibri" panose="020F0502020204030204" pitchFamily="34" charset="0"/>
                <a:cs typeface="Times New Roman" panose="02020603050405020304" pitchFamily="18" charset="0"/>
              </a:rPr>
              <a:t>Picena</a:t>
            </a:r>
            <a:r>
              <a:rPr lang="it-IT" sz="2000" b="1" dirty="0" smtClean="0">
                <a:latin typeface="Calibri" panose="020F0502020204030204" pitchFamily="34" charset="0"/>
                <a:ea typeface="Calibri" panose="020F0502020204030204" pitchFamily="34" charset="0"/>
                <a:cs typeface="Times New Roman" panose="02020603050405020304" pitchFamily="18" charset="0"/>
              </a:rPr>
              <a:t>, </a:t>
            </a:r>
            <a:r>
              <a:rPr lang="it-IT" sz="2000" b="1" dirty="0">
                <a:latin typeface="Calibri" panose="020F0502020204030204" pitchFamily="34" charset="0"/>
                <a:ea typeface="Calibri" panose="020F0502020204030204" pitchFamily="34" charset="0"/>
                <a:cs typeface="Times New Roman" panose="02020603050405020304" pitchFamily="18" charset="0"/>
              </a:rPr>
              <a:t>giovedì </a:t>
            </a:r>
            <a:r>
              <a:rPr lang="it-IT" sz="2000" b="1" dirty="0" smtClean="0">
                <a:latin typeface="Calibri" panose="020F0502020204030204" pitchFamily="34" charset="0"/>
                <a:ea typeface="Calibri" panose="020F0502020204030204" pitchFamily="34" charset="0"/>
                <a:cs typeface="Times New Roman" panose="02020603050405020304" pitchFamily="18" charset="0"/>
              </a:rPr>
              <a:t>26 </a:t>
            </a:r>
            <a:r>
              <a:rPr lang="it-IT" sz="2000" b="1" dirty="0">
                <a:latin typeface="Calibri" panose="020F0502020204030204" pitchFamily="34" charset="0"/>
                <a:ea typeface="Calibri" panose="020F0502020204030204" pitchFamily="34" charset="0"/>
                <a:cs typeface="Times New Roman" panose="02020603050405020304" pitchFamily="18" charset="0"/>
              </a:rPr>
              <a:t>maggio 2022</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35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467544" y="1217271"/>
            <a:ext cx="4572000" cy="98488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a:ea typeface="+mn-ea"/>
                <a:cs typeface="+mn-cs"/>
              </a:rPr>
              <a:t>PLT</a:t>
            </a:r>
            <a:r>
              <a:rPr kumimoji="0" lang="it-IT" sz="1800" b="0" i="0" u="none" strike="noStrike" kern="1200" cap="none" spc="0" normalizeH="0" baseline="0" noProof="0" dirty="0">
                <a:ln>
                  <a:noFill/>
                </a:ln>
                <a:solidFill>
                  <a:prstClr val="black"/>
                </a:solidFill>
                <a:effectLst/>
                <a:uLnTx/>
                <a:uFillTx/>
                <a:latin typeface="Calibri"/>
                <a:ea typeface="+mn-ea"/>
                <a:cs typeface="+mn-cs"/>
              </a:rPr>
              <a:t/>
            </a:r>
            <a:br>
              <a:rPr kumimoji="0" lang="it-IT" sz="1800" b="0" i="0" u="none" strike="noStrike" kern="1200" cap="none" spc="0" normalizeH="0" baseline="0" noProof="0" dirty="0">
                <a:ln>
                  <a:noFill/>
                </a:ln>
                <a:solidFill>
                  <a:prstClr val="black"/>
                </a:solidFill>
                <a:effectLst/>
                <a:uLnTx/>
                <a:uFillTx/>
                <a:latin typeface="Calibri"/>
                <a:ea typeface="+mn-ea"/>
                <a:cs typeface="+mn-cs"/>
              </a:rPr>
            </a:b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ttangolo 3"/>
          <p:cNvSpPr/>
          <p:nvPr/>
        </p:nvSpPr>
        <p:spPr>
          <a:xfrm>
            <a:off x="539552" y="1997839"/>
            <a:ext cx="7920880" cy="3416320"/>
          </a:xfrm>
          <a:prstGeom prst="rect">
            <a:avLst/>
          </a:prstGeom>
        </p:spPr>
        <p:txBody>
          <a:bodyPr wrap="square">
            <a:spAutoFit/>
          </a:bodyPr>
          <a:lstStyle/>
          <a:p>
            <a:pPr algn="just">
              <a:buNone/>
            </a:pPr>
            <a:r>
              <a:rPr lang="it-IT" sz="2400" dirty="0"/>
              <a:t>Realizzazione di un software GIS in grado di effettuare le operazioni di editing grafico sullo strato </a:t>
            </a:r>
            <a:r>
              <a:rPr lang="it-IT" sz="2400" b="1" dirty="0" err="1"/>
              <a:t>layer</a:t>
            </a:r>
            <a:r>
              <a:rPr lang="it-IT" sz="2400" b="1" dirty="0"/>
              <a:t> PLT GIS</a:t>
            </a:r>
            <a:r>
              <a:rPr lang="it-IT" sz="2400" dirty="0"/>
              <a:t> per Regione ovvero che esponga le funzioni di:</a:t>
            </a:r>
          </a:p>
          <a:p>
            <a:pPr algn="just">
              <a:buNone/>
            </a:pPr>
            <a:endParaRPr lang="it-IT" sz="2400" dirty="0"/>
          </a:p>
          <a:p>
            <a:pPr lvl="0"/>
            <a:r>
              <a:rPr lang="it-IT" sz="2400" dirty="0" smtClean="0"/>
              <a:t>- Navigazione </a:t>
            </a:r>
            <a:r>
              <a:rPr lang="it-IT" sz="2400" dirty="0"/>
              <a:t>del territorio;</a:t>
            </a:r>
          </a:p>
          <a:p>
            <a:pPr lvl="0"/>
            <a:r>
              <a:rPr lang="it-IT" sz="2400" dirty="0" smtClean="0"/>
              <a:t>- Richiesta </a:t>
            </a:r>
            <a:r>
              <a:rPr lang="it-IT" sz="2400" dirty="0"/>
              <a:t>nuove aree PLT da GSAA;</a:t>
            </a:r>
          </a:p>
          <a:p>
            <a:r>
              <a:rPr lang="it-IT" sz="2400" dirty="0" smtClean="0"/>
              <a:t>- Validazione </a:t>
            </a:r>
            <a:r>
              <a:rPr lang="it-IT" sz="2400" dirty="0"/>
              <a:t>nuove aree PLT da GSAA;</a:t>
            </a:r>
          </a:p>
          <a:p>
            <a:pPr lvl="0"/>
            <a:r>
              <a:rPr lang="it-IT" sz="2400" dirty="0" smtClean="0"/>
              <a:t>- Gestione </a:t>
            </a:r>
            <a:r>
              <a:rPr lang="it-IT" sz="2400" dirty="0"/>
              <a:t>dell’Esito dei controlli oggettivi PLT eseguiti dalle regioni;</a:t>
            </a:r>
            <a:endParaRPr lang="it-IT" sz="2400" dirty="0"/>
          </a:p>
        </p:txBody>
      </p:sp>
    </p:spTree>
    <p:extLst>
      <p:ext uri="{BB962C8B-B14F-4D97-AF65-F5344CB8AC3E}">
        <p14:creationId xmlns:p14="http://schemas.microsoft.com/office/powerpoint/2010/main" val="1139401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1043"/>
            <a:ext cx="8229600" cy="1143000"/>
          </a:xfrm>
        </p:spPr>
        <p:txBody>
          <a:bodyPr>
            <a:normAutofit/>
          </a:bodyPr>
          <a:lstStyle/>
          <a:p>
            <a:r>
              <a:rPr lang="it-IT" sz="3675" dirty="0"/>
              <a:t>PLT </a:t>
            </a:r>
            <a:r>
              <a:rPr lang="it-IT" sz="2025" dirty="0"/>
              <a:t>Realizzazione </a:t>
            </a:r>
            <a:r>
              <a:rPr lang="it-IT" sz="2025" dirty="0"/>
              <a:t>di un SW per la gestione grafica del layer</a:t>
            </a:r>
            <a:endParaRPr lang="it-IT"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1856422" y="2313779"/>
            <a:ext cx="2700000" cy="16875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574560" y="2313780"/>
            <a:ext cx="2700000" cy="16875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856413" y="4009416"/>
            <a:ext cx="2700000" cy="172335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4572000" y="4011016"/>
            <a:ext cx="2700000" cy="1687500"/>
          </a:xfrm>
          <a:prstGeom prst="rect">
            <a:avLst/>
          </a:prstGeom>
          <a:noFill/>
          <a:ln w="9525">
            <a:noFill/>
            <a:miter lim="800000"/>
            <a:headEnd/>
            <a:tailEnd/>
          </a:ln>
        </p:spPr>
      </p:pic>
      <p:pic>
        <p:nvPicPr>
          <p:cNvPr id="27652" name="Picture 4"/>
          <p:cNvPicPr>
            <a:picLocks noChangeAspect="1" noChangeArrowheads="1"/>
          </p:cNvPicPr>
          <p:nvPr/>
        </p:nvPicPr>
        <p:blipFill>
          <a:blip r:embed="rId6" cstate="print"/>
          <a:srcRect b="12513"/>
          <a:stretch>
            <a:fillRect/>
          </a:stretch>
        </p:blipFill>
        <p:spPr bwMode="auto">
          <a:xfrm>
            <a:off x="1755460" y="1883004"/>
            <a:ext cx="3075533" cy="421959"/>
          </a:xfrm>
          <a:prstGeom prst="rect">
            <a:avLst/>
          </a:prstGeom>
          <a:noFill/>
          <a:ln w="9525">
            <a:noFill/>
            <a:miter lim="800000"/>
            <a:headEnd/>
            <a:tailEnd/>
          </a:ln>
        </p:spPr>
      </p:pic>
      <p:pic>
        <p:nvPicPr>
          <p:cNvPr id="9" name="Immagine 8"/>
          <p:cNvPicPr>
            <a:picLocks noChangeAspect="1"/>
          </p:cNvPicPr>
          <p:nvPr/>
        </p:nvPicPr>
        <p:blipFill>
          <a:blip r:embed="rId7"/>
          <a:stretch>
            <a:fillRect/>
          </a:stretch>
        </p:blipFill>
        <p:spPr>
          <a:xfrm>
            <a:off x="323528" y="87173"/>
            <a:ext cx="2736304" cy="878638"/>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Tree>
    <p:extLst>
      <p:ext uri="{BB962C8B-B14F-4D97-AF65-F5344CB8AC3E}">
        <p14:creationId xmlns:p14="http://schemas.microsoft.com/office/powerpoint/2010/main" val="3596650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4" name="Rettangolo 3"/>
          <p:cNvSpPr/>
          <p:nvPr/>
        </p:nvSpPr>
        <p:spPr>
          <a:xfrm>
            <a:off x="1115615" y="1330336"/>
            <a:ext cx="6912768" cy="415498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spcAft>
                <a:spcPts val="1125"/>
              </a:spcAft>
            </a:pPr>
            <a:r>
              <a:rPr lang="it-IT" sz="2400" dirty="0">
                <a:latin typeface="Times New Roman" panose="02020603050405020304" pitchFamily="18" charset="0"/>
                <a:ea typeface="Calibri" panose="020F0502020204030204" pitchFamily="34" charset="0"/>
              </a:rPr>
              <a:t>Le Pratiche Locali Tradizionali (PLT) </a:t>
            </a:r>
            <a:r>
              <a:rPr lang="it-IT" sz="2400" dirty="0" smtClean="0">
                <a:latin typeface="Times New Roman" panose="02020603050405020304" pitchFamily="18" charset="0"/>
                <a:ea typeface="Calibri" panose="020F0502020204030204" pitchFamily="34" charset="0"/>
              </a:rPr>
              <a:t>sono un’ottima </a:t>
            </a:r>
            <a:r>
              <a:rPr lang="it-IT" sz="2400" dirty="0">
                <a:latin typeface="Times New Roman" panose="02020603050405020304" pitchFamily="18" charset="0"/>
                <a:ea typeface="Calibri" panose="020F0502020204030204" pitchFamily="34" charset="0"/>
              </a:rPr>
              <a:t>opportunità per la zootecnia delle Aree </a:t>
            </a:r>
            <a:r>
              <a:rPr lang="it-IT" sz="2400" dirty="0" smtClean="0">
                <a:latin typeface="Times New Roman" panose="02020603050405020304" pitchFamily="18" charset="0"/>
                <a:ea typeface="Calibri" panose="020F0502020204030204" pitchFamily="34" charset="0"/>
              </a:rPr>
              <a:t>interne della Regione che </a:t>
            </a:r>
            <a:r>
              <a:rPr lang="it-IT" sz="2400" dirty="0">
                <a:latin typeface="Times New Roman" panose="02020603050405020304" pitchFamily="18" charset="0"/>
                <a:ea typeface="Calibri" panose="020F0502020204030204" pitchFamily="34" charset="0"/>
              </a:rPr>
              <a:t>presenta una superficie forestale diffusa. Attraverso la reinterpretazione delle complesse norme di gestione delle </a:t>
            </a:r>
            <a:r>
              <a:rPr lang="it-IT" sz="2400" b="1" dirty="0">
                <a:latin typeface="Times New Roman" panose="02020603050405020304" pitchFamily="18" charset="0"/>
                <a:ea typeface="Calibri" panose="020F0502020204030204" pitchFamily="34" charset="0"/>
              </a:rPr>
              <a:t>Pratiche locali tradizionali </a:t>
            </a:r>
            <a:r>
              <a:rPr lang="it-IT" sz="2400" dirty="0">
                <a:latin typeface="Times New Roman" panose="02020603050405020304" pitchFamily="18" charset="0"/>
                <a:ea typeface="Calibri" panose="020F0502020204030204" pitchFamily="34" charset="0"/>
              </a:rPr>
              <a:t>gli allevatori locali </a:t>
            </a:r>
            <a:r>
              <a:rPr lang="it-IT" sz="2400" dirty="0" smtClean="0">
                <a:latin typeface="Times New Roman" panose="02020603050405020304" pitchFamily="18" charset="0"/>
                <a:ea typeface="Calibri" panose="020F0502020204030204" pitchFamily="34" charset="0"/>
              </a:rPr>
              <a:t>possono </a:t>
            </a:r>
            <a:r>
              <a:rPr lang="it-IT" sz="2400" dirty="0">
                <a:latin typeface="Times New Roman" panose="02020603050405020304" pitchFamily="18" charset="0"/>
                <a:ea typeface="Calibri" panose="020F0502020204030204" pitchFamily="34" charset="0"/>
              </a:rPr>
              <a:t>accedere in maniera più agevole ai pagamenti </a:t>
            </a:r>
            <a:r>
              <a:rPr lang="it-IT" sz="2400" dirty="0" err="1">
                <a:latin typeface="Times New Roman" panose="02020603050405020304" pitchFamily="18" charset="0"/>
                <a:ea typeface="Calibri" panose="020F0502020204030204" pitchFamily="34" charset="0"/>
              </a:rPr>
              <a:t>Pac</a:t>
            </a:r>
            <a:r>
              <a:rPr lang="it-IT" sz="2400" dirty="0">
                <a:latin typeface="Times New Roman" panose="02020603050405020304" pitchFamily="18" charset="0"/>
                <a:ea typeface="Calibri" panose="020F0502020204030204" pitchFamily="34" charset="0"/>
              </a:rPr>
              <a:t> e ai contributi su misure agroambientali, per la pratica del  pascolamento di mandrie e delle greggi secondo la pratica locale tradizionale della conduzione in aree boscate e di </a:t>
            </a:r>
            <a:r>
              <a:rPr lang="it-IT" sz="2400" dirty="0" smtClean="0">
                <a:latin typeface="Times New Roman" panose="02020603050405020304" pitchFamily="18" charset="0"/>
                <a:ea typeface="Calibri" panose="020F0502020204030204" pitchFamily="34" charset="0"/>
              </a:rPr>
              <a:t>macchia.</a:t>
            </a:r>
            <a:endParaRPr lang="it-IT"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6140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115616" y="1275882"/>
            <a:ext cx="6480720" cy="369332"/>
          </a:xfrm>
          <a:prstGeom prst="rect">
            <a:avLst/>
          </a:prstGeom>
        </p:spPr>
        <p:txBody>
          <a:bodyPr wrap="square">
            <a:spAutoFit/>
          </a:bodyPr>
          <a:lstStyle/>
          <a:p>
            <a:r>
              <a:rPr lang="it-IT" dirty="0">
                <a:solidFill>
                  <a:srgbClr val="000000"/>
                </a:solidFill>
              </a:rPr>
              <a:t>Misura 10 - Pagamenti agro-climatico-ambientali (ART.28)</a:t>
            </a:r>
            <a:endParaRPr lang="it-IT" dirty="0"/>
          </a:p>
        </p:txBody>
      </p:sp>
      <p:pic>
        <p:nvPicPr>
          <p:cNvPr id="7" name="Immagine 6"/>
          <p:cNvPicPr>
            <a:picLocks noChangeAspect="1"/>
          </p:cNvPicPr>
          <p:nvPr/>
        </p:nvPicPr>
        <p:blipFill>
          <a:blip r:embed="rId5" cstate="print"/>
          <a:stretch>
            <a:fillRect/>
          </a:stretch>
        </p:blipFill>
        <p:spPr>
          <a:xfrm>
            <a:off x="5004048" y="1628800"/>
            <a:ext cx="4139952" cy="4104456"/>
          </a:xfrm>
          <a:prstGeom prst="rect">
            <a:avLst/>
          </a:prstGeom>
        </p:spPr>
      </p:pic>
      <p:sp>
        <p:nvSpPr>
          <p:cNvPr id="4" name="Rettangolo 3"/>
          <p:cNvSpPr/>
          <p:nvPr/>
        </p:nvSpPr>
        <p:spPr>
          <a:xfrm>
            <a:off x="355698" y="2092614"/>
            <a:ext cx="4572000" cy="708912"/>
          </a:xfrm>
          <a:prstGeom prst="rect">
            <a:avLst/>
          </a:prstGeom>
          <a:solidFill>
            <a:schemeClr val="bg2">
              <a:lumMod val="90000"/>
            </a:schemeClr>
          </a:solidFill>
        </p:spPr>
        <p:txBody>
          <a:bodyPr>
            <a:spAutoFit/>
          </a:bodyPr>
          <a:lstStyle/>
          <a:p>
            <a:pPr marL="226695">
              <a:lnSpc>
                <a:spcPct val="115000"/>
              </a:lnSpc>
              <a:spcBef>
                <a:spcPts val="1200"/>
              </a:spcBef>
              <a:spcAft>
                <a:spcPts val="0"/>
              </a:spcAft>
            </a:pPr>
            <a:r>
              <a:rPr lang="it-IT" b="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Sottomisura </a:t>
            </a:r>
            <a:r>
              <a:rPr lang="it-IT"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10.1 Operazione C) - Gestione sostenibile dei pascoli;</a:t>
            </a:r>
            <a:endParaRPr lang="it-IT" sz="1400" dirty="0">
              <a:solidFill>
                <a:srgbClr val="000000"/>
              </a:solidFill>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380456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410562628"/>
              </p:ext>
            </p:extLst>
          </p:nvPr>
        </p:nvGraphicFramePr>
        <p:xfrm>
          <a:off x="251519" y="1305347"/>
          <a:ext cx="8579649" cy="3291840"/>
        </p:xfrm>
        <a:graphic>
          <a:graphicData uri="http://schemas.openxmlformats.org/drawingml/2006/table">
            <a:tbl>
              <a:tblPr firstRow="1" firstCol="1" bandRow="1">
                <a:tableStyleId>{5C22544A-7EE6-4342-B048-85BDC9FD1C3A}</a:tableStyleId>
              </a:tblPr>
              <a:tblGrid>
                <a:gridCol w="2127286">
                  <a:extLst>
                    <a:ext uri="{9D8B030D-6E8A-4147-A177-3AD203B41FA5}">
                      <a16:colId xmlns:a16="http://schemas.microsoft.com/office/drawing/2014/main" val="933793671"/>
                    </a:ext>
                  </a:extLst>
                </a:gridCol>
                <a:gridCol w="1853411">
                  <a:extLst>
                    <a:ext uri="{9D8B030D-6E8A-4147-A177-3AD203B41FA5}">
                      <a16:colId xmlns:a16="http://schemas.microsoft.com/office/drawing/2014/main" val="206962935"/>
                    </a:ext>
                  </a:extLst>
                </a:gridCol>
                <a:gridCol w="1529368">
                  <a:extLst>
                    <a:ext uri="{9D8B030D-6E8A-4147-A177-3AD203B41FA5}">
                      <a16:colId xmlns:a16="http://schemas.microsoft.com/office/drawing/2014/main" val="3380164442"/>
                    </a:ext>
                  </a:extLst>
                </a:gridCol>
                <a:gridCol w="1529368">
                  <a:extLst>
                    <a:ext uri="{9D8B030D-6E8A-4147-A177-3AD203B41FA5}">
                      <a16:colId xmlns:a16="http://schemas.microsoft.com/office/drawing/2014/main" val="1467609111"/>
                    </a:ext>
                  </a:extLst>
                </a:gridCol>
                <a:gridCol w="1540216">
                  <a:extLst>
                    <a:ext uri="{9D8B030D-6E8A-4147-A177-3AD203B41FA5}">
                      <a16:colId xmlns:a16="http://schemas.microsoft.com/office/drawing/2014/main" val="2181617559"/>
                    </a:ext>
                  </a:extLst>
                </a:gridCol>
              </a:tblGrid>
              <a:tr h="1529715">
                <a:tc>
                  <a:txBody>
                    <a:bodyPr/>
                    <a:lstStyle/>
                    <a:p>
                      <a:pPr algn="just">
                        <a:lnSpc>
                          <a:spcPct val="150000"/>
                        </a:lnSpc>
                        <a:spcBef>
                          <a:spcPts val="600"/>
                        </a:spcBef>
                        <a:spcAft>
                          <a:spcPts val="0"/>
                        </a:spcAft>
                      </a:pPr>
                      <a:r>
                        <a:rPr lang="it-IT" sz="1800" dirty="0" smtClean="0">
                          <a:effectLst/>
                        </a:rPr>
                        <a:t>BANDO 2022 MISURA 10 - SOTTOMISURA 10.1 C) - GESTIONE SOSTENIBILE DEI PASCOLI,</a:t>
                      </a:r>
                      <a:r>
                        <a:rPr lang="it-IT" sz="1800" baseline="0" dirty="0" smtClean="0">
                          <a:effectLst/>
                        </a:rPr>
                        <a:t> </a:t>
                      </a:r>
                      <a:r>
                        <a:rPr lang="it-IT" sz="1800" dirty="0" smtClean="0">
                          <a:effectLst/>
                        </a:rPr>
                        <a:t>ANNUALITÀ 2022</a:t>
                      </a:r>
                      <a:endParaRPr lang="it-IT"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Bef>
                          <a:spcPts val="600"/>
                        </a:spcBef>
                        <a:spcAft>
                          <a:spcPts val="0"/>
                        </a:spcAft>
                      </a:pPr>
                      <a:r>
                        <a:rPr lang="it-IT" sz="1800" dirty="0" smtClean="0">
                          <a:effectLst/>
                        </a:rPr>
                        <a:t>DECRETO DIRIGENZIALE 228/ASR DEL 21/03/2022 ¿ BANDO SOTTOMISURA 10.1 C ANNUALITÀ 2022</a:t>
                      </a:r>
                      <a:endParaRPr lang="it-IT"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Bef>
                          <a:spcPts val="600"/>
                        </a:spcBef>
                        <a:spcAft>
                          <a:spcPts val="0"/>
                        </a:spcAft>
                      </a:pPr>
                      <a:r>
                        <a:rPr lang="en-US" sz="1800" dirty="0" smtClean="0">
                          <a:effectLst/>
                        </a:rPr>
                        <a:t>DATA APERTURA BANDO 23/03/2022</a:t>
                      </a:r>
                      <a:endParaRPr lang="it-IT"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en-US" sz="1800" dirty="0" smtClean="0">
                          <a:effectLst/>
                        </a:rPr>
                        <a:t>DATA 15/06/2022</a:t>
                      </a:r>
                      <a:endParaRPr lang="it-IT"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Bef>
                          <a:spcPts val="600"/>
                        </a:spcBef>
                        <a:spcAft>
                          <a:spcPts val="0"/>
                        </a:spcAft>
                      </a:pPr>
                      <a:r>
                        <a:rPr lang="en-US" sz="1800" dirty="0" smtClean="0">
                          <a:effectLst/>
                        </a:rPr>
                        <a:t>BANDO APERTO</a:t>
                      </a:r>
                      <a:endParaRPr lang="it-IT"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376716"/>
                  </a:ext>
                </a:extLst>
              </a:tr>
            </a:tbl>
          </a:graphicData>
        </a:graphic>
      </p:graphicFrame>
    </p:spTree>
    <p:extLst>
      <p:ext uri="{BB962C8B-B14F-4D97-AF65-F5344CB8AC3E}">
        <p14:creationId xmlns:p14="http://schemas.microsoft.com/office/powerpoint/2010/main" val="1224579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404990" y="1757322"/>
            <a:ext cx="8291617" cy="3219343"/>
          </a:xfrm>
          <a:prstGeom prst="rect">
            <a:avLst/>
          </a:prstGeom>
          <a:solidFill>
            <a:schemeClr val="accent3">
              <a:lumMod val="60000"/>
              <a:lumOff val="40000"/>
            </a:schemeClr>
          </a:solidFill>
        </p:spPr>
        <p:txBody>
          <a:bodyPr wrap="square">
            <a:spAutoFit/>
          </a:bodyPr>
          <a:lstStyle/>
          <a:p>
            <a:pPr lvl="0" algn="ctr">
              <a:lnSpc>
                <a:spcPct val="115000"/>
              </a:lnSpc>
              <a:spcBef>
                <a:spcPts val="2400"/>
              </a:spcBef>
              <a:spcAft>
                <a:spcPts val="0"/>
              </a:spcAft>
              <a:buClr>
                <a:srgbClr val="244061"/>
              </a:buClr>
              <a:buSzPts val="1400"/>
            </a:pPr>
            <a:r>
              <a:rPr lang="it-IT" sz="2400" b="1" dirty="0">
                <a:solidFill>
                  <a:srgbClr val="365F91"/>
                </a:solidFill>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rPr>
              <a:t>Obiettivi e finalità </a:t>
            </a:r>
            <a:endParaRPr lang="it-IT" sz="2400" b="1" dirty="0" smtClean="0">
              <a:solidFill>
                <a:srgbClr val="365F91"/>
              </a:solidFill>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endParaRPr>
          </a:p>
          <a:p>
            <a:pPr marL="226695" algn="just">
              <a:lnSpc>
                <a:spcPct val="115000"/>
              </a:lnSpc>
              <a:spcBef>
                <a:spcPts val="1200"/>
              </a:spcBef>
              <a:spcAft>
                <a:spcPts val="0"/>
              </a:spcAft>
            </a:pPr>
            <a:r>
              <a:rPr lang="it-IT" sz="2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La</a:t>
            </a:r>
            <a:r>
              <a:rPr lang="it-IT"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Sottomisura vuole garantire il mantenimento sia della biodiversità legata agli habitat delle praterie - favorendo il mantenimento dell’ambiente, la tutela delle acque superficiali</a:t>
            </a:r>
            <a:r>
              <a:rPr lang="it-IT" sz="2400" dirty="0">
                <a:solidFill>
                  <a:srgbClr val="FF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it-IT"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e profonde, la difesa del suolo preservandolo dall’erosione e prevenendo fenomeni di micro dissesto idrogeologico - sia della biodiversità naturale e dell’</a:t>
            </a:r>
            <a:r>
              <a:rPr lang="it-IT" sz="2400" dirty="0" err="1">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agrobiodiversità</a:t>
            </a:r>
            <a:r>
              <a:rPr lang="it-IT"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endParaRPr lang="it-IT"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9073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683568" y="1301672"/>
            <a:ext cx="7488832" cy="1154162"/>
          </a:xfrm>
          <a:prstGeom prst="rect">
            <a:avLst/>
          </a:prstGeom>
          <a:solidFill>
            <a:schemeClr val="tx2">
              <a:lumMod val="20000"/>
              <a:lumOff val="80000"/>
            </a:schemeClr>
          </a:solidFill>
        </p:spPr>
        <p:txBody>
          <a:bodyPr wrap="square">
            <a:spAutoFit/>
          </a:bodyPr>
          <a:lstStyle/>
          <a:p>
            <a:pPr lvl="0">
              <a:lnSpc>
                <a:spcPct val="115000"/>
              </a:lnSpc>
              <a:spcBef>
                <a:spcPts val="2400"/>
              </a:spcBef>
              <a:spcAft>
                <a:spcPts val="0"/>
              </a:spcAft>
              <a:buClr>
                <a:srgbClr val="244061"/>
              </a:buClr>
              <a:buSzPts val="1400"/>
            </a:pPr>
            <a:r>
              <a:rPr lang="it-IT" sz="2000" b="1" dirty="0">
                <a:solidFill>
                  <a:srgbClr val="365F91"/>
                </a:solidFill>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rPr>
              <a:t>Dotazione finanziaria</a:t>
            </a:r>
            <a:endParaRPr lang="it-IT" sz="2000" dirty="0">
              <a:solidFill>
                <a:srgbClr val="000000"/>
              </a:solidFill>
              <a:uFill>
                <a:solidFill>
                  <a:srgbClr val="244061"/>
                </a:solidFill>
              </a:u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it-IT" sz="2000" dirty="0">
                <a:solidFill>
                  <a:srgbClr val="000000"/>
                </a:solidFill>
                <a:uFill>
                  <a:solidFill>
                    <a:srgbClr val="000000"/>
                  </a:solidFill>
                </a:uFill>
                <a:latin typeface="Calibri" panose="020F0502020204030204" pitchFamily="34" charset="0"/>
                <a:ea typeface="Calibri" panose="020F0502020204030204" pitchFamily="34" charset="0"/>
              </a:rPr>
              <a:t>La dotazione finanziaria totale </a:t>
            </a:r>
            <a:r>
              <a:rPr lang="it-IT" sz="2000" dirty="0" smtClean="0">
                <a:solidFill>
                  <a:srgbClr val="000000"/>
                </a:solidFill>
                <a:uFill>
                  <a:solidFill>
                    <a:srgbClr val="000000"/>
                  </a:solidFill>
                </a:uFill>
                <a:latin typeface="Calibri" panose="020F0502020204030204" pitchFamily="34" charset="0"/>
                <a:ea typeface="Calibri" panose="020F0502020204030204" pitchFamily="34" charset="0"/>
              </a:rPr>
              <a:t>delle due azioni ammonta </a:t>
            </a:r>
            <a:r>
              <a:rPr lang="it-IT" sz="2000" dirty="0">
                <a:solidFill>
                  <a:srgbClr val="000000"/>
                </a:solidFill>
                <a:uFill>
                  <a:solidFill>
                    <a:srgbClr val="000000"/>
                  </a:solidFill>
                </a:uFill>
                <a:latin typeface="Calibri" panose="020F0502020204030204" pitchFamily="34" charset="0"/>
                <a:ea typeface="Calibri" panose="020F0502020204030204" pitchFamily="34" charset="0"/>
              </a:rPr>
              <a:t>a € </a:t>
            </a:r>
            <a:r>
              <a:rPr lang="it-IT" sz="2000" dirty="0">
                <a:solidFill>
                  <a:srgbClr val="000000"/>
                </a:solidFill>
                <a:latin typeface="Calibri" panose="020F0502020204030204" pitchFamily="34" charset="0"/>
                <a:ea typeface="Calibri" panose="020F0502020204030204" pitchFamily="34" charset="0"/>
                <a:cs typeface="Calibri" panose="020F0502020204030204" pitchFamily="34" charset="0"/>
              </a:rPr>
              <a:t>€ 1.400.000,00 </a:t>
            </a:r>
            <a:r>
              <a:rPr lang="it-IT" sz="2000" dirty="0" smtClean="0">
                <a:solidFill>
                  <a:srgbClr val="000000"/>
                </a:solidFill>
                <a:uFill>
                  <a:solidFill>
                    <a:srgbClr val="000000"/>
                  </a:solidFill>
                </a:uFill>
                <a:latin typeface="Calibri" panose="020F0502020204030204" pitchFamily="34" charset="0"/>
                <a:ea typeface="Calibri" panose="020F0502020204030204" pitchFamily="34" charset="0"/>
              </a:rPr>
              <a:t> </a:t>
            </a:r>
            <a:r>
              <a:rPr lang="it-IT" sz="2000" dirty="0">
                <a:solidFill>
                  <a:srgbClr val="000000"/>
                </a:solidFill>
                <a:uFill>
                  <a:solidFill>
                    <a:srgbClr val="000000"/>
                  </a:solidFill>
                </a:uFill>
                <a:latin typeface="Calibri" panose="020F0502020204030204" pitchFamily="34" charset="0"/>
                <a:ea typeface="Calibri" panose="020F0502020204030204" pitchFamily="34" charset="0"/>
              </a:rPr>
              <a:t>di spesa pubblica</a:t>
            </a:r>
            <a:r>
              <a:rPr lang="it-IT" sz="2000" dirty="0" smtClean="0">
                <a:solidFill>
                  <a:srgbClr val="000000"/>
                </a:solidFill>
                <a:uFill>
                  <a:solidFill>
                    <a:srgbClr val="000000"/>
                  </a:solidFill>
                </a:uFill>
                <a:latin typeface="Calibri" panose="020F0502020204030204" pitchFamily="34" charset="0"/>
                <a:ea typeface="Calibri" panose="020F0502020204030204" pitchFamily="34" charset="0"/>
              </a:rPr>
              <a:t>;</a:t>
            </a:r>
            <a:endParaRPr lang="it-IT" sz="2000" dirty="0">
              <a:solidFill>
                <a:srgbClr val="000000"/>
              </a:solidFill>
              <a:uFill>
                <a:solidFill>
                  <a:srgbClr val="000000"/>
                </a:solidFill>
              </a:uFill>
              <a:latin typeface="Calibri" panose="020F0502020204030204" pitchFamily="34" charset="0"/>
              <a:ea typeface="Calibri" panose="020F0502020204030204" pitchFamily="34" charset="0"/>
            </a:endParaRPr>
          </a:p>
        </p:txBody>
      </p:sp>
      <p:sp>
        <p:nvSpPr>
          <p:cNvPr id="4" name="Rettangolo 3"/>
          <p:cNvSpPr/>
          <p:nvPr/>
        </p:nvSpPr>
        <p:spPr>
          <a:xfrm>
            <a:off x="719571" y="3111906"/>
            <a:ext cx="7452829" cy="22062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15000"/>
              </a:lnSpc>
              <a:spcBef>
                <a:spcPts val="2400"/>
              </a:spcBef>
              <a:buClr>
                <a:srgbClr val="244061"/>
              </a:buClr>
              <a:buSzPts val="1400"/>
            </a:pPr>
            <a:r>
              <a:rPr lang="it-IT" sz="2000" b="1" dirty="0">
                <a:solidFill>
                  <a:srgbClr val="365F91"/>
                </a:solidFill>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rPr>
              <a:t>Condizioni di ammissibilità all’aiuto</a:t>
            </a:r>
          </a:p>
          <a:p>
            <a:pPr marL="0" lvl="1" algn="just">
              <a:lnSpc>
                <a:spcPct val="115000"/>
              </a:lnSpc>
              <a:spcBef>
                <a:spcPts val="200"/>
              </a:spcBef>
              <a:buClr>
                <a:srgbClr val="244061"/>
              </a:buClr>
              <a:buSzPts val="1300"/>
            </a:pPr>
            <a:r>
              <a:rPr lang="it-IT" sz="2000" dirty="0">
                <a:solidFill>
                  <a:srgbClr val="000000"/>
                </a:solidFill>
                <a:uFill>
                  <a:solidFill>
                    <a:srgbClr val="000000"/>
                  </a:solidFill>
                </a:uFill>
                <a:latin typeface="Calibri" panose="020F0502020204030204" pitchFamily="34" charset="0"/>
                <a:ea typeface="Calibri" panose="020F0502020204030204" pitchFamily="34" charset="0"/>
              </a:rPr>
              <a:t>Requisiti del soggetto richiedente</a:t>
            </a:r>
          </a:p>
          <a:p>
            <a:pPr algn="just">
              <a:lnSpc>
                <a:spcPct val="115000"/>
              </a:lnSpc>
              <a:tabLst>
                <a:tab pos="180340" algn="l"/>
              </a:tabLst>
            </a:pPr>
            <a:r>
              <a:rPr lang="it-IT" sz="2000" dirty="0">
                <a:solidFill>
                  <a:srgbClr val="000000"/>
                </a:solidFill>
                <a:uFill>
                  <a:solidFill>
                    <a:srgbClr val="000000"/>
                  </a:solidFill>
                </a:uFill>
                <a:latin typeface="Calibri" panose="020F0502020204030204" pitchFamily="34" charset="0"/>
                <a:ea typeface="Calibri" panose="020F0502020204030204" pitchFamily="34" charset="0"/>
              </a:rPr>
              <a:t>I destinatari del bando sono gli agricoltori singoli o associati così come definiti dall’articolo 4, comma 1, lettera a) del Regolamento (UE) n. </a:t>
            </a:r>
            <a:r>
              <a:rPr lang="it-IT" sz="2000" dirty="0" smtClean="0">
                <a:solidFill>
                  <a:srgbClr val="000000"/>
                </a:solidFill>
                <a:uFill>
                  <a:solidFill>
                    <a:srgbClr val="000000"/>
                  </a:solidFill>
                </a:uFill>
                <a:latin typeface="Calibri" panose="020F0502020204030204" pitchFamily="34" charset="0"/>
                <a:ea typeface="Calibri" panose="020F0502020204030204" pitchFamily="34" charset="0"/>
              </a:rPr>
              <a:t>1307/2013 </a:t>
            </a:r>
            <a:r>
              <a:rPr lang="it-IT" dirty="0"/>
              <a:t>e le Comunanze agrarie qualora gestiscano direttamente le attività di pascolamento</a:t>
            </a:r>
            <a:r>
              <a:rPr lang="it-IT" dirty="0" smtClean="0"/>
              <a:t>.</a:t>
            </a:r>
            <a:endParaRPr lang="it-IT" dirty="0"/>
          </a:p>
        </p:txBody>
      </p:sp>
    </p:spTree>
    <p:extLst>
      <p:ext uri="{BB962C8B-B14F-4D97-AF65-F5344CB8AC3E}">
        <p14:creationId xmlns:p14="http://schemas.microsoft.com/office/powerpoint/2010/main" val="410473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79512" y="1094457"/>
            <a:ext cx="8872266" cy="4803879"/>
          </a:xfrm>
          <a:prstGeom prst="rect">
            <a:avLst/>
          </a:prstGeom>
          <a:solidFill>
            <a:schemeClr val="tx2">
              <a:lumMod val="20000"/>
              <a:lumOff val="80000"/>
            </a:schemeClr>
          </a:solidFill>
        </p:spPr>
        <p:txBody>
          <a:bodyPr wrap="square">
            <a:spAutoFit/>
          </a:bodyPr>
          <a:lstStyle/>
          <a:p>
            <a:pPr lvl="2">
              <a:lnSpc>
                <a:spcPct val="150000"/>
              </a:lnSpc>
              <a:spcBef>
                <a:spcPts val="200"/>
              </a:spcBef>
              <a:buClr>
                <a:srgbClr val="244061"/>
              </a:buClr>
            </a:pPr>
            <a:r>
              <a:rPr lang="it-IT" b="1" i="1" dirty="0">
                <a:solidFill>
                  <a:srgbClr val="244061"/>
                </a:solidFill>
                <a:uFill>
                  <a:solidFill>
                    <a:srgbClr val="244061"/>
                  </a:solidFill>
                </a:uFill>
                <a:latin typeface="Cambria" panose="02040503050406030204" pitchFamily="18" charset="0"/>
                <a:ea typeface="Calibri" panose="020F0502020204030204" pitchFamily="34" charset="0"/>
                <a:cs typeface="Calibri" panose="020F0502020204030204" pitchFamily="34" charset="0"/>
              </a:rPr>
              <a:t>Requisiti </a:t>
            </a:r>
            <a:r>
              <a:rPr lang="it-IT" sz="2000" b="1" dirty="0" smtClean="0">
                <a:solidFill>
                  <a:srgbClr val="365F91"/>
                </a:solidFill>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rPr>
              <a:t>dell’impresa</a:t>
            </a:r>
          </a:p>
          <a:p>
            <a:pPr marL="96520" algn="just">
              <a:lnSpc>
                <a:spcPts val="1440"/>
              </a:lnSpc>
              <a:spcAft>
                <a:spcPts val="385"/>
              </a:spcAft>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L'impresa deve avere i seguenti requisiti al momento del rilascio a sistema della domanda di sostegno: </a:t>
            </a:r>
            <a:endParaRPr lang="it-IT" sz="2000" dirty="0">
              <a:latin typeface="Times New Roman" panose="02020603050405020304" pitchFamily="18" charset="0"/>
              <a:ea typeface="Helvetica" panose="020B0604020202020204" pitchFamily="34" charset="0"/>
            </a:endParaRPr>
          </a:p>
          <a:p>
            <a:pPr marL="342900" lvl="0" indent="-342900" algn="just">
              <a:spcAft>
                <a:spcPts val="255"/>
              </a:spcAft>
              <a:buFont typeface="+mj-lt"/>
              <a:buAutoNum type="arabicPeriod"/>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le superfici oggetto di impegno devono essere tutte le superfici destinate a prato, prato-pascolo e pascolo permanente utilizzate per il pascolo degli animali aziendali. </a:t>
            </a:r>
            <a:endParaRPr lang="it-IT" sz="20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255"/>
              </a:spcAft>
              <a:buFont typeface="+mj-lt"/>
              <a:buAutoNum type="arabicPeriod"/>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le superfici devono essere condotte in base alle diverse tipologie di titoli di conduzione ammesse per il loro inserimento nel fascicolo aziendale; </a:t>
            </a:r>
            <a:endParaRPr lang="it-IT" sz="20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255"/>
              </a:spcAft>
              <a:buFont typeface="+mj-lt"/>
              <a:buAutoNum type="arabicPeriod"/>
            </a:pP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le superfici oggetto della domanda di aiuto devono risultare in fascicolo alla data del 15 maggio; </a:t>
            </a:r>
            <a:endParaRPr lang="it-IT" sz="2000"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255"/>
              </a:spcAft>
              <a:buFont typeface="+mj-lt"/>
              <a:buAutoNum type="arabicPeriod"/>
            </a:pPr>
            <a:r>
              <a:rPr lang="it-IT"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il carico di bestiame aziendale per ettaro deve essere compreso tra 0,3 e </a:t>
            </a: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1,2 UBA/HA; </a:t>
            </a:r>
            <a:endParaRPr lang="it-IT" sz="20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0"/>
              </a:spcAft>
              <a:buFont typeface="+mj-lt"/>
              <a:buAutoNum type="arabicPeriod"/>
              <a:tabLst>
                <a:tab pos="180340" algn="l"/>
              </a:tabLst>
            </a:pPr>
            <a:r>
              <a:rPr lang="it-IT"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la densità del bestiame è definita in funzione dell’insieme degli animali da pascolo allevati dall’azienda nella Regione </a:t>
            </a:r>
            <a:r>
              <a:rPr lang="it-IT"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Marche.</a:t>
            </a:r>
          </a:p>
          <a:p>
            <a:pPr marL="342900" lvl="0" indent="-342900" algn="just">
              <a:lnSpc>
                <a:spcPct val="115000"/>
              </a:lnSpc>
              <a:spcBef>
                <a:spcPts val="600"/>
              </a:spcBef>
              <a:spcAft>
                <a:spcPts val="0"/>
              </a:spcAft>
              <a:buFont typeface="+mj-lt"/>
              <a:buAutoNum type="arabicPeriod"/>
              <a:tabLst>
                <a:tab pos="180340" algn="l"/>
              </a:tabLst>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svolgere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l'attività minima, così come definita dal Regolamento (UE) n. 1307/2013 (art. 4, comma ciii), che dispone il mantenimento della superficie agricola in uno stato idoneo al pascolo o alla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coltivazione</a:t>
            </a:r>
            <a:endParaRPr lang="it-IT" sz="3600" b="1" dirty="0">
              <a:solidFill>
                <a:srgbClr val="365F91"/>
              </a:solidFill>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2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79512" y="1094457"/>
            <a:ext cx="8872266" cy="4803879"/>
          </a:xfrm>
          <a:prstGeom prst="rect">
            <a:avLst/>
          </a:prstGeom>
          <a:solidFill>
            <a:schemeClr val="tx2">
              <a:lumMod val="20000"/>
              <a:lumOff val="80000"/>
            </a:schemeClr>
          </a:solidFill>
        </p:spPr>
        <p:txBody>
          <a:bodyPr wrap="square">
            <a:spAutoFit/>
          </a:bodyPr>
          <a:lstStyle/>
          <a:p>
            <a:pPr marL="914400" marR="0" lvl="2" indent="0" algn="l" defTabSz="914400" rtl="0" eaLnBrk="1" fontAlgn="auto" latinLnBrk="0" hangingPunct="1">
              <a:lnSpc>
                <a:spcPct val="150000"/>
              </a:lnSpc>
              <a:spcBef>
                <a:spcPts val="200"/>
              </a:spcBef>
              <a:spcAft>
                <a:spcPts val="0"/>
              </a:spcAft>
              <a:buClr>
                <a:srgbClr val="244061"/>
              </a:buClr>
              <a:buSzTx/>
              <a:buFontTx/>
              <a:buNone/>
              <a:tabLst/>
              <a:defRPr/>
            </a:pPr>
            <a:r>
              <a:rPr kumimoji="0" lang="it-IT" sz="1800" b="1" i="1" u="none" strike="noStrike" kern="1200" cap="none" spc="0" normalizeH="0" baseline="0" noProof="0" dirty="0">
                <a:ln>
                  <a:noFill/>
                </a:ln>
                <a:solidFill>
                  <a:srgbClr val="244061"/>
                </a:solidFill>
                <a:effectLst/>
                <a:uLnTx/>
                <a:uFill>
                  <a:solidFill>
                    <a:srgbClr val="244061"/>
                  </a:solidFill>
                </a:uFill>
                <a:latin typeface="Cambria" panose="02040503050406030204" pitchFamily="18" charset="0"/>
                <a:ea typeface="Calibri" panose="020F0502020204030204" pitchFamily="34" charset="0"/>
                <a:cs typeface="Calibri" panose="020F0502020204030204" pitchFamily="34" charset="0"/>
              </a:rPr>
              <a:t>Requisiti </a:t>
            </a:r>
            <a:r>
              <a:rPr kumimoji="0" lang="it-IT" sz="2000" b="1" i="0" u="none" strike="noStrike" kern="1200" cap="none" spc="0" normalizeH="0" baseline="0" noProof="0" dirty="0" smtClean="0">
                <a:ln>
                  <a:noFill/>
                </a:ln>
                <a:solidFill>
                  <a:srgbClr val="365F91"/>
                </a:solidFill>
                <a:effectLst/>
                <a:uLnTx/>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rPr>
              <a:t>dell’impresa</a:t>
            </a:r>
          </a:p>
          <a:p>
            <a:pPr marL="96520" marR="0" lvl="0" indent="0" algn="just" defTabSz="914400" rtl="0" eaLnBrk="1" fontAlgn="auto" latinLnBrk="0" hangingPunct="1">
              <a:lnSpc>
                <a:spcPts val="1440"/>
              </a:lnSpc>
              <a:spcBef>
                <a:spcPts val="0"/>
              </a:spcBef>
              <a:spcAft>
                <a:spcPts val="385"/>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L'impresa deve avere i seguenti requisiti al momento del rilascio a sistema della domanda di sostegno: </a:t>
            </a: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Helvetica" panose="020B0604020202020204" pitchFamily="34" charset="0"/>
              <a:cs typeface="+mn-cs"/>
            </a:endParaRPr>
          </a:p>
          <a:p>
            <a:pPr marL="342900" marR="0" lvl="0" indent="-342900" algn="just" defTabSz="914400" rtl="0" eaLnBrk="1" fontAlgn="auto" latinLnBrk="0" hangingPunct="1">
              <a:lnSpc>
                <a:spcPct val="100000"/>
              </a:lnSpc>
              <a:spcBef>
                <a:spcPts val="0"/>
              </a:spcBef>
              <a:spcAft>
                <a:spcPts val="255"/>
              </a:spcAft>
              <a:buClrTx/>
              <a:buSzTx/>
              <a:buFont typeface="+mj-lt"/>
              <a:buAutoNum type="arabicPeriod"/>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 superfici oggetto di impegno devono essere tutte le superfici destinate a prato, prato-pascolo e pascolo permanente utilizzate per il pascolo degli animali aziendali. </a:t>
            </a: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255"/>
              </a:spcAft>
              <a:buClrTx/>
              <a:buSzTx/>
              <a:buFont typeface="+mj-lt"/>
              <a:buAutoNum type="arabicPeriod"/>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 superfici devono essere condotte in base alle diverse tipologie di titoli di conduzione ammesse per il loro inserimento nel fascicolo aziendale; </a:t>
            </a: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255"/>
              </a:spcAft>
              <a:buClrTx/>
              <a:buSzTx/>
              <a:buFont typeface="+mj-lt"/>
              <a:buAutoNum type="arabicPeriod"/>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 superfici oggetto della domanda di aiuto devono risultare in fascicolo alla data del 15 maggio; </a:t>
            </a: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255"/>
              </a:spcAft>
              <a:buClrTx/>
              <a:buSzTx/>
              <a:buFont typeface="+mj-lt"/>
              <a:buAutoNum type="arabicPeriod"/>
              <a:tabLst/>
              <a:defRPr/>
            </a:pPr>
            <a:r>
              <a:rPr kumimoji="0" lang="it-IT"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il carico di bestiame aziendale per ettaro deve essere compreso tra 0,3 e </a:t>
            </a:r>
            <a:r>
              <a:rPr kumimoji="0" lang="it-IT" sz="1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1,2 UBA/HA; </a:t>
            </a:r>
            <a:endPar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15000"/>
              </a:lnSpc>
              <a:spcBef>
                <a:spcPts val="600"/>
              </a:spcBef>
              <a:spcAft>
                <a:spcPts val="0"/>
              </a:spcAft>
              <a:buClrTx/>
              <a:buSzTx/>
              <a:buFont typeface="+mj-lt"/>
              <a:buAutoNum type="arabicPeriod"/>
              <a:tabLst>
                <a:tab pos="180340" algn="l"/>
              </a:tabLst>
              <a:defRPr/>
            </a:pPr>
            <a:r>
              <a:rPr kumimoji="0" lang="it-IT" sz="18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la densità del bestiame è definita in funzione dell’insieme degli animali da pascolo allevati dall’azienda nella Regione </a:t>
            </a:r>
            <a:r>
              <a:rPr kumimoji="0" lang="it-IT" sz="1800" b="0" i="0" u="none" strike="noStrike" kern="1200" cap="none" spc="0" normalizeH="0" baseline="0" noProof="0" dirty="0" smtClean="0">
                <a:ln>
                  <a:noFill/>
                </a:ln>
                <a:solidFill>
                  <a:srgbClr val="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Marche.</a:t>
            </a:r>
          </a:p>
          <a:p>
            <a:pPr marL="342900" marR="0" lvl="0" indent="-342900" algn="just" defTabSz="914400" rtl="0" eaLnBrk="1" fontAlgn="auto" latinLnBrk="0" hangingPunct="1">
              <a:lnSpc>
                <a:spcPct val="115000"/>
              </a:lnSpc>
              <a:spcBef>
                <a:spcPts val="600"/>
              </a:spcBef>
              <a:spcAft>
                <a:spcPts val="0"/>
              </a:spcAft>
              <a:buClrTx/>
              <a:buSzTx/>
              <a:buFont typeface="+mj-lt"/>
              <a:buAutoNum type="arabicPeriod"/>
              <a:tabLst>
                <a:tab pos="180340" algn="l"/>
              </a:tabLst>
              <a:defRPr/>
            </a:pP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svolgere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l'attività minima, così come definita dal Regolamento (UE) n. 1307/2013 (art. 4, comma ciii), che dispone il mantenimento della superficie agricola in uno stato idoneo al pascolo o alla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coltivazione</a:t>
            </a:r>
            <a:endParaRPr kumimoji="0" lang="it-IT" sz="3600" b="1" i="0" u="none" strike="noStrike" kern="1200" cap="none" spc="0" normalizeH="0" baseline="0" noProof="0" dirty="0">
              <a:ln>
                <a:noFill/>
              </a:ln>
              <a:solidFill>
                <a:srgbClr val="365F91"/>
              </a:solidFill>
              <a:effectLst/>
              <a:uLnTx/>
              <a:uFill>
                <a:solidFill>
                  <a:srgbClr val="244061"/>
                </a:solidFill>
              </a:u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75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79512" y="1094457"/>
            <a:ext cx="8872266" cy="2457083"/>
          </a:xfrm>
          <a:prstGeom prst="rect">
            <a:avLst/>
          </a:prstGeom>
          <a:solidFill>
            <a:schemeClr val="tx2">
              <a:lumMod val="20000"/>
              <a:lumOff val="80000"/>
            </a:schemeClr>
          </a:solidFill>
        </p:spPr>
        <p:txBody>
          <a:bodyPr wrap="square">
            <a:spAutoFit/>
          </a:bodyPr>
          <a:lstStyle/>
          <a:p>
            <a:pPr lvl="2" algn="ctr">
              <a:lnSpc>
                <a:spcPct val="150000"/>
              </a:lnSpc>
              <a:spcBef>
                <a:spcPts val="200"/>
              </a:spcBef>
              <a:buClr>
                <a:srgbClr val="244061"/>
              </a:buClr>
            </a:pPr>
            <a:r>
              <a:rPr lang="it-IT" b="1" i="1" dirty="0" smtClean="0">
                <a:solidFill>
                  <a:srgbClr val="244061"/>
                </a:solidFill>
                <a:uFill>
                  <a:solidFill>
                    <a:srgbClr val="244061"/>
                  </a:solidFill>
                </a:uFill>
                <a:latin typeface="Cambria" panose="02040503050406030204" pitchFamily="18" charset="0"/>
                <a:ea typeface="Calibri" panose="020F0502020204030204" pitchFamily="34" charset="0"/>
                <a:cs typeface="Calibri" panose="020F0502020204030204" pitchFamily="34" charset="0"/>
              </a:rPr>
              <a:t>Requisiti del progetto </a:t>
            </a:r>
          </a:p>
          <a:p>
            <a:pPr lvl="2">
              <a:lnSpc>
                <a:spcPct val="150000"/>
              </a:lnSpc>
              <a:spcBef>
                <a:spcPts val="200"/>
              </a:spcBef>
              <a:buClr>
                <a:srgbClr val="244061"/>
              </a:buClr>
            </a:pPr>
            <a:endParaRPr lang="it-IT" b="1" i="1" dirty="0">
              <a:solidFill>
                <a:srgbClr val="244061"/>
              </a:solidFill>
              <a:uFill>
                <a:solidFill>
                  <a:srgbClr val="244061"/>
                </a:solidFill>
              </a:uFill>
              <a:latin typeface="Cambria" panose="02040503050406030204" pitchFamily="18" charset="0"/>
              <a:ea typeface="Calibri" panose="020F0502020204030204" pitchFamily="34" charset="0"/>
              <a:cs typeface="Calibri" panose="020F0502020204030204" pitchFamily="34" charset="0"/>
            </a:endParaRPr>
          </a:p>
          <a:p>
            <a:pPr lvl="2">
              <a:lnSpc>
                <a:spcPct val="150000"/>
              </a:lnSpc>
              <a:spcBef>
                <a:spcPts val="200"/>
              </a:spcBef>
              <a:buClr>
                <a:srgbClr val="244061"/>
              </a:buClr>
            </a:pPr>
            <a:r>
              <a:rPr lang="it-IT" dirty="0" smtClean="0"/>
              <a:t>Alla </a:t>
            </a:r>
            <a:r>
              <a:rPr lang="it-IT" dirty="0"/>
              <a:t>domanda deve essere allegato il </a:t>
            </a:r>
            <a:r>
              <a:rPr lang="it-IT" b="1" dirty="0"/>
              <a:t>progetto aziendale firmato da un tecnico abilitato </a:t>
            </a:r>
            <a:r>
              <a:rPr lang="it-IT" dirty="0"/>
              <a:t>che deve riportare</a:t>
            </a:r>
            <a:r>
              <a:rPr lang="it-IT" b="1" dirty="0"/>
              <a:t> il piano di turnazione del pascolo.</a:t>
            </a:r>
            <a:endParaRPr lang="it-IT" dirty="0"/>
          </a:p>
          <a:p>
            <a:pPr lvl="2">
              <a:lnSpc>
                <a:spcPct val="150000"/>
              </a:lnSpc>
              <a:spcBef>
                <a:spcPts val="200"/>
              </a:spcBef>
              <a:buClr>
                <a:srgbClr val="244061"/>
              </a:buClr>
            </a:pPr>
            <a:r>
              <a:rPr lang="it-IT" b="1" i="1" dirty="0" smtClean="0">
                <a:solidFill>
                  <a:srgbClr val="244061"/>
                </a:solidFill>
                <a:uFill>
                  <a:solidFill>
                    <a:srgbClr val="244061"/>
                  </a:solidFill>
                </a:uFill>
                <a:latin typeface="Cambria" panose="02040503050406030204" pitchFamily="18" charset="0"/>
                <a:ea typeface="Calibri" panose="020F0502020204030204" pitchFamily="34" charset="0"/>
                <a:cs typeface="Calibri" panose="020F0502020204030204" pitchFamily="34" charset="0"/>
              </a:rPr>
              <a:t> </a:t>
            </a:r>
          </a:p>
          <a:p>
            <a:pPr marL="1143000" lvl="2" indent="-228600">
              <a:lnSpc>
                <a:spcPct val="150000"/>
              </a:lnSpc>
              <a:spcBef>
                <a:spcPts val="200"/>
              </a:spcBef>
              <a:buClr>
                <a:srgbClr val="244061"/>
              </a:buClr>
              <a:buFont typeface="Cambria" panose="02040503050406030204" pitchFamily="18" charset="0"/>
              <a:buAutoNum type="arabicPeriod"/>
            </a:pPr>
            <a:endParaRPr lang="it-IT" sz="800" b="1" dirty="0">
              <a:solidFill>
                <a:srgbClr val="000000"/>
              </a:solidFill>
              <a:uFill>
                <a:solidFill>
                  <a:srgbClr val="244061"/>
                </a:solidFill>
              </a:uFill>
              <a:latin typeface="Microsoft Sans Serif"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423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274435" y="3501008"/>
            <a:ext cx="6552728" cy="14337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pPr algn="ctr">
              <a:spcAft>
                <a:spcPts val="1125"/>
              </a:spcAft>
            </a:pPr>
            <a:r>
              <a:rPr lang="it-IT" sz="2400" b="1" dirty="0" smtClean="0">
                <a:latin typeface="Times New Roman" panose="02020603050405020304" pitchFamily="18" charset="0"/>
                <a:ea typeface="Calibri" panose="020F0502020204030204" pitchFamily="34" charset="0"/>
              </a:rPr>
              <a:t>Superfici agricole</a:t>
            </a:r>
            <a:endParaRPr lang="it-IT" dirty="0">
              <a:latin typeface="Times New Roman" panose="02020603050405020304" pitchFamily="18" charset="0"/>
              <a:ea typeface="Calibri" panose="020F0502020204030204" pitchFamily="34" charset="0"/>
            </a:endParaRPr>
          </a:p>
          <a:p>
            <a:pPr algn="just">
              <a:spcAft>
                <a:spcPts val="1125"/>
              </a:spcAft>
            </a:pPr>
            <a:r>
              <a:rPr lang="it-IT" b="1" dirty="0" smtClean="0"/>
              <a:t>Superficie Agricola:  </a:t>
            </a:r>
            <a:r>
              <a:rPr lang="it-IT" dirty="0"/>
              <a:t>si riferisce a tutte le superfici adibite alle coltivazioni aziendali ed al pascolo. Sono pertanto escluse dalla </a:t>
            </a:r>
            <a:r>
              <a:rPr lang="it-IT" dirty="0" smtClean="0"/>
              <a:t>SA </a:t>
            </a:r>
            <a:r>
              <a:rPr lang="it-IT" dirty="0"/>
              <a:t>le superfici forestali, le </a:t>
            </a:r>
            <a:r>
              <a:rPr lang="it-IT" dirty="0" smtClean="0"/>
              <a:t>tare;</a:t>
            </a:r>
            <a:endParaRPr lang="it-IT" dirty="0"/>
          </a:p>
        </p:txBody>
      </p:sp>
      <p:sp>
        <p:nvSpPr>
          <p:cNvPr id="4" name="AutoShape 2" descr="La strategia del made in Italy funziona - AgroNotizie - Economia e politica"/>
          <p:cNvSpPr>
            <a:spLocks noChangeAspect="1" noChangeArrowheads="1"/>
          </p:cNvSpPr>
          <p:nvPr/>
        </p:nvSpPr>
        <p:spPr bwMode="auto">
          <a:xfrm>
            <a:off x="155575" y="-822325"/>
            <a:ext cx="25812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434" y="1529970"/>
            <a:ext cx="6552729" cy="1743075"/>
          </a:xfrm>
          <a:prstGeom prst="rect">
            <a:avLst/>
          </a:prstGeom>
        </p:spPr>
      </p:pic>
    </p:spTree>
    <p:extLst>
      <p:ext uri="{BB962C8B-B14F-4D97-AF65-F5344CB8AC3E}">
        <p14:creationId xmlns:p14="http://schemas.microsoft.com/office/powerpoint/2010/main" val="2121538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971600" y="1048694"/>
            <a:ext cx="6768751" cy="830997"/>
          </a:xfrm>
          <a:prstGeom prst="rect">
            <a:avLst/>
          </a:prstGeom>
        </p:spPr>
        <p:txBody>
          <a:bodyPr wrap="square">
            <a:spAutoFit/>
          </a:bodyPr>
          <a:lstStyle/>
          <a:p>
            <a:pPr algn="ctr">
              <a:spcBef>
                <a:spcPts val="1500"/>
              </a:spcBef>
              <a:buClrTx/>
              <a:defRPr/>
            </a:pPr>
            <a:r>
              <a:rPr lang="it-IT" sz="2400" dirty="0" smtClean="0">
                <a:solidFill>
                  <a:srgbClr val="000000"/>
                </a:solidFill>
              </a:rPr>
              <a:t>I pagamenti </a:t>
            </a:r>
            <a:r>
              <a:rPr lang="it-IT" sz="2400" dirty="0">
                <a:solidFill>
                  <a:srgbClr val="000000"/>
                </a:solidFill>
              </a:rPr>
              <a:t>sono calcolati sulla base delle </a:t>
            </a:r>
            <a:r>
              <a:rPr lang="it-IT" sz="2400" b="1" i="1" dirty="0">
                <a:solidFill>
                  <a:srgbClr val="93B83F"/>
                </a:solidFill>
              </a:rPr>
              <a:t>perdite di reddito e dei costi aggiuntivi M.10 Operazione </a:t>
            </a:r>
            <a:r>
              <a:rPr lang="it-IT" sz="2400" b="1" i="1" dirty="0" smtClean="0">
                <a:solidFill>
                  <a:srgbClr val="93B83F"/>
                </a:solidFill>
              </a:rPr>
              <a:t>C</a:t>
            </a:r>
            <a:endParaRPr lang="it-IT" sz="2400" dirty="0"/>
          </a:p>
        </p:txBody>
      </p:sp>
      <p:sp>
        <p:nvSpPr>
          <p:cNvPr id="4" name="Rettangolo 3"/>
          <p:cNvSpPr/>
          <p:nvPr/>
        </p:nvSpPr>
        <p:spPr>
          <a:xfrm>
            <a:off x="312831" y="2184890"/>
            <a:ext cx="8518338" cy="410882"/>
          </a:xfrm>
          <a:prstGeom prst="rect">
            <a:avLst/>
          </a:prstGeom>
        </p:spPr>
        <p:txBody>
          <a:bodyPr wrap="square">
            <a:spAutoFit/>
          </a:bodyPr>
          <a:lstStyle/>
          <a:p>
            <a:pPr algn="ctr">
              <a:lnSpc>
                <a:spcPct val="115000"/>
              </a:lnSpc>
              <a:spcBef>
                <a:spcPts val="1500"/>
              </a:spcBef>
              <a:spcAft>
                <a:spcPts val="0"/>
              </a:spcAft>
              <a:defRPr/>
            </a:pPr>
            <a:r>
              <a:rPr lang="it-IT" dirty="0">
                <a:solidFill>
                  <a:srgbClr val="000000"/>
                </a:solidFill>
              </a:rPr>
              <a:t>L'importo del pagamento annuale è pari a 130 €/ettaro di SAU eleggibile a premio. </a:t>
            </a:r>
          </a:p>
        </p:txBody>
      </p:sp>
      <p:sp>
        <p:nvSpPr>
          <p:cNvPr id="5" name="Rettangolo 4"/>
          <p:cNvSpPr/>
          <p:nvPr/>
        </p:nvSpPr>
        <p:spPr>
          <a:xfrm>
            <a:off x="683568" y="3064285"/>
            <a:ext cx="7776864" cy="1047979"/>
          </a:xfrm>
          <a:prstGeom prst="rect">
            <a:avLst/>
          </a:prstGeom>
        </p:spPr>
        <p:txBody>
          <a:bodyPr wrap="square">
            <a:spAutoFit/>
          </a:bodyPr>
          <a:lstStyle/>
          <a:p>
            <a:pPr algn="ctr">
              <a:lnSpc>
                <a:spcPct val="115000"/>
              </a:lnSpc>
              <a:spcBef>
                <a:spcPts val="1500"/>
              </a:spcBef>
              <a:spcAft>
                <a:spcPts val="0"/>
              </a:spcAft>
              <a:defRPr/>
            </a:pPr>
            <a:r>
              <a:rPr lang="it-IT" dirty="0" smtClean="0">
                <a:solidFill>
                  <a:srgbClr val="000000"/>
                </a:solidFill>
              </a:rPr>
              <a:t>Laddove gli importi totali richiesti fossero insufficienti per finanziarie tutte le domande pervenute è prevista selezione delle domande d’aiuto attraverso criteri di selezione</a:t>
            </a:r>
            <a:endParaRPr lang="it-IT" dirty="0">
              <a:solidFill>
                <a:srgbClr val="000000"/>
              </a:solidFill>
            </a:endParaRPr>
          </a:p>
        </p:txBody>
      </p:sp>
      <p:sp>
        <p:nvSpPr>
          <p:cNvPr id="6" name="Rettangolo 5"/>
          <p:cNvSpPr/>
          <p:nvPr/>
        </p:nvSpPr>
        <p:spPr>
          <a:xfrm>
            <a:off x="683568" y="4177035"/>
            <a:ext cx="7776864" cy="1047979"/>
          </a:xfrm>
          <a:prstGeom prst="rect">
            <a:avLst/>
          </a:prstGeom>
        </p:spPr>
        <p:txBody>
          <a:bodyPr wrap="square">
            <a:spAutoFit/>
          </a:bodyPr>
          <a:lstStyle/>
          <a:p>
            <a:pPr algn="ctr">
              <a:lnSpc>
                <a:spcPct val="115000"/>
              </a:lnSpc>
              <a:spcBef>
                <a:spcPts val="1500"/>
              </a:spcBef>
              <a:defRPr/>
            </a:pPr>
            <a:r>
              <a:rPr lang="it-IT" dirty="0">
                <a:solidFill>
                  <a:srgbClr val="000000"/>
                </a:solidFill>
              </a:rPr>
              <a:t>I criteri di selezione per tipologia di priorità vanno dichiarati compilando l’apposito modulo al momento del rilascio della domanda di sostegno/pagamento su SIAR.</a:t>
            </a:r>
          </a:p>
        </p:txBody>
      </p:sp>
    </p:spTree>
    <p:extLst>
      <p:ext uri="{BB962C8B-B14F-4D97-AF65-F5344CB8AC3E}">
        <p14:creationId xmlns:p14="http://schemas.microsoft.com/office/powerpoint/2010/main" val="233079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990600" y="1787358"/>
            <a:ext cx="5461720" cy="446276"/>
          </a:xfrm>
          <a:prstGeom prst="rect">
            <a:avLst/>
          </a:prstGeom>
        </p:spPr>
        <p:txBody>
          <a:bodyPr wrap="square">
            <a:spAutoFit/>
          </a:bodyPr>
          <a:lstStyle/>
          <a:p>
            <a:pPr algn="just">
              <a:lnSpc>
                <a:spcPct val="115000"/>
              </a:lnSpc>
              <a:spcBef>
                <a:spcPts val="600"/>
              </a:spcBef>
              <a:spcAft>
                <a:spcPts val="1000"/>
              </a:spcAft>
              <a:tabLst>
                <a:tab pos="540385" algn="l"/>
              </a:tabLst>
            </a:pPr>
            <a:r>
              <a:rPr lang="it-IT" sz="2000" b="1" dirty="0" smtClean="0">
                <a:solidFill>
                  <a:srgbClr val="2F759E"/>
                </a:solidFill>
                <a:uFill>
                  <a:solidFill>
                    <a:srgbClr val="000000"/>
                  </a:solidFill>
                </a:uFill>
                <a:latin typeface="Cambria" panose="02040503050406030204" pitchFamily="18" charset="0"/>
                <a:ea typeface="Times New Roman" panose="02020603050405020304" pitchFamily="18" charset="0"/>
                <a:cs typeface="Times New Roman" panose="02020603050405020304" pitchFamily="18" charset="0"/>
              </a:rPr>
              <a:t>Fase </a:t>
            </a:r>
            <a:r>
              <a:rPr lang="it-IT" sz="2000" b="1" dirty="0">
                <a:solidFill>
                  <a:srgbClr val="2F759E"/>
                </a:solidFill>
                <a:uFill>
                  <a:solidFill>
                    <a:srgbClr val="000000"/>
                  </a:solidFill>
                </a:uFill>
                <a:latin typeface="Cambria" panose="02040503050406030204" pitchFamily="18" charset="0"/>
                <a:ea typeface="Times New Roman" panose="02020603050405020304" pitchFamily="18" charset="0"/>
                <a:cs typeface="Times New Roman" panose="02020603050405020304" pitchFamily="18" charset="0"/>
              </a:rPr>
              <a:t>1 – presentazione su SIAN</a:t>
            </a:r>
            <a:endParaRPr lang="it-IT" sz="2000" dirty="0">
              <a:solidFill>
                <a:srgbClr val="000000"/>
              </a:solidFill>
              <a:uFill>
                <a:solidFill>
                  <a:srgbClr val="000000"/>
                </a:solidFill>
              </a:uFill>
              <a:latin typeface="Calibri" panose="020F0502020204030204" pitchFamily="34" charset="0"/>
              <a:ea typeface="Calibri" panose="020F0502020204030204" pitchFamily="34" charset="0"/>
            </a:endParaRPr>
          </a:p>
        </p:txBody>
      </p:sp>
      <p:sp>
        <p:nvSpPr>
          <p:cNvPr id="4" name="Rettangolo 3"/>
          <p:cNvSpPr/>
          <p:nvPr/>
        </p:nvSpPr>
        <p:spPr>
          <a:xfrm>
            <a:off x="1990600" y="3864208"/>
            <a:ext cx="6037783" cy="800219"/>
          </a:xfrm>
          <a:prstGeom prst="rect">
            <a:avLst/>
          </a:prstGeom>
        </p:spPr>
        <p:txBody>
          <a:bodyPr wrap="square">
            <a:spAutoFit/>
          </a:bodyPr>
          <a:lstStyle/>
          <a:p>
            <a:pPr algn="just">
              <a:lnSpc>
                <a:spcPct val="115000"/>
              </a:lnSpc>
              <a:spcBef>
                <a:spcPts val="600"/>
              </a:spcBef>
              <a:spcAft>
                <a:spcPts val="1000"/>
              </a:spcAft>
              <a:tabLst>
                <a:tab pos="540385" algn="l"/>
              </a:tabLst>
            </a:pPr>
            <a:r>
              <a:rPr lang="it-IT" sz="2000" b="1" dirty="0">
                <a:solidFill>
                  <a:srgbClr val="2F759E"/>
                </a:solidFill>
                <a:uFill>
                  <a:solidFill>
                    <a:srgbClr val="000000"/>
                  </a:solidFill>
                </a:uFill>
                <a:latin typeface="Cambria" panose="02040503050406030204" pitchFamily="18" charset="0"/>
                <a:ea typeface="Times New Roman" panose="02020603050405020304" pitchFamily="18" charset="0"/>
                <a:cs typeface="Times New Roman" panose="02020603050405020304" pitchFamily="18" charset="0"/>
              </a:rPr>
              <a:t>Fase 2 – presentazione su SIAR (Sistema Informativo Agricolo Regionale)</a:t>
            </a:r>
          </a:p>
        </p:txBody>
      </p:sp>
      <p:sp>
        <p:nvSpPr>
          <p:cNvPr id="5" name="Rettangolo 4"/>
          <p:cNvSpPr/>
          <p:nvPr/>
        </p:nvSpPr>
        <p:spPr>
          <a:xfrm>
            <a:off x="1130898" y="2310257"/>
            <a:ext cx="7920880" cy="1477328"/>
          </a:xfrm>
          <a:prstGeom prst="rect">
            <a:avLst/>
          </a:prstGeom>
        </p:spPr>
        <p:txBody>
          <a:bodyPr wrap="square">
            <a:spAutoFit/>
          </a:bodyPr>
          <a:lstStyle/>
          <a:p>
            <a:pPr algn="just"/>
            <a:r>
              <a:rPr lang="it-IT" dirty="0" smtClean="0"/>
              <a:t>I termini per la presentazione delle domande dell’anno 2022 per le misure a superficie e per le misure connesse agli animali, nell’ambito del sostegno allo sviluppo rurale, sono: - 15 giugno 2022 per le Domande iniziali ai sensi dell’art. 13 del Reg. 809/2014; - 30 giugno 2022 per le Domande di modifica ai sensi dell’art. 15 par. 1 del Reg. (UE) 809/2014; </a:t>
            </a:r>
            <a:endParaRPr lang="it-IT" dirty="0"/>
          </a:p>
        </p:txBody>
      </p:sp>
      <p:sp>
        <p:nvSpPr>
          <p:cNvPr id="6" name="Rettangolo 5"/>
          <p:cNvSpPr/>
          <p:nvPr/>
        </p:nvSpPr>
        <p:spPr>
          <a:xfrm>
            <a:off x="1204186" y="4707877"/>
            <a:ext cx="7864154" cy="646331"/>
          </a:xfrm>
          <a:prstGeom prst="rect">
            <a:avLst/>
          </a:prstGeom>
        </p:spPr>
        <p:txBody>
          <a:bodyPr wrap="square">
            <a:spAutoFit/>
          </a:bodyPr>
          <a:lstStyle/>
          <a:p>
            <a:r>
              <a:rPr lang="it-IT" dirty="0" smtClean="0"/>
              <a:t>01/08/2022 </a:t>
            </a:r>
            <a:r>
              <a:rPr lang="it-IT" dirty="0"/>
              <a:t>il termine </a:t>
            </a:r>
            <a:r>
              <a:rPr lang="it-IT" dirty="0" smtClean="0"/>
              <a:t>per </a:t>
            </a:r>
            <a:r>
              <a:rPr lang="it-IT" dirty="0"/>
              <a:t>la presentazione, attraverso il Sistema Informativo Agricolo Regionale (SIAR)</a:t>
            </a:r>
          </a:p>
        </p:txBody>
      </p:sp>
    </p:spTree>
    <p:extLst>
      <p:ext uri="{BB962C8B-B14F-4D97-AF65-F5344CB8AC3E}">
        <p14:creationId xmlns:p14="http://schemas.microsoft.com/office/powerpoint/2010/main" val="1727004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280195"/>
            <a:ext cx="9145588" cy="55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286000" y="2751892"/>
            <a:ext cx="4572000" cy="1354217"/>
          </a:xfrm>
          <a:prstGeom prst="rect">
            <a:avLst/>
          </a:prstGeom>
        </p:spPr>
        <p:txBody>
          <a:bodyPr>
            <a:spAutoFit/>
          </a:bodyPr>
          <a:lstStyle/>
          <a:p>
            <a:pPr lvl="0" algn="ctr">
              <a:defRPr/>
            </a:pPr>
            <a:r>
              <a:rPr lang="it-IT" sz="3200" b="1" kern="0" dirty="0">
                <a:solidFill>
                  <a:prstClr val="white"/>
                </a:solidFill>
                <a:ea typeface="ＭＳ Ｐゴシック" charset="-128"/>
                <a:cs typeface="ＭＳ Ｐゴシック" charset="-128"/>
              </a:rPr>
              <a:t>GRAZIE PER L’ATTENZIONE</a:t>
            </a:r>
            <a:br>
              <a:rPr lang="it-IT" sz="3200" b="1" kern="0" dirty="0">
                <a:solidFill>
                  <a:prstClr val="white"/>
                </a:solidFill>
                <a:ea typeface="ＭＳ Ｐゴシック" charset="-128"/>
                <a:cs typeface="ＭＳ Ｐゴシック" charset="-128"/>
              </a:rPr>
            </a:br>
            <a:r>
              <a:rPr lang="it-IT" b="1" kern="0" dirty="0">
                <a:solidFill>
                  <a:prstClr val="white"/>
                </a:solidFill>
                <a:ea typeface="ＭＳ Ｐゴシック" charset="-128"/>
                <a:cs typeface="ＭＳ Ｐゴシック" charset="-128"/>
              </a:rPr>
              <a:t>sergio.urbinati@regione.marche.it</a:t>
            </a:r>
          </a:p>
        </p:txBody>
      </p:sp>
    </p:spTree>
    <p:extLst>
      <p:ext uri="{BB962C8B-B14F-4D97-AF65-F5344CB8AC3E}">
        <p14:creationId xmlns:p14="http://schemas.microsoft.com/office/powerpoint/2010/main" val="137958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249525" y="1954622"/>
            <a:ext cx="6552728" cy="25417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125"/>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Attività minima</a:t>
            </a: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1125"/>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a:ea typeface="+mn-ea"/>
                <a:cs typeface="+mn-cs"/>
              </a:rPr>
              <a:t>Sugli </a:t>
            </a:r>
            <a:r>
              <a:rPr kumimoji="0" lang="it-IT" sz="1800" b="0" i="0" u="none" strike="noStrike" kern="1200" cap="none" spc="0" normalizeH="0" baseline="0" noProof="0" dirty="0">
                <a:ln>
                  <a:noFill/>
                </a:ln>
                <a:solidFill>
                  <a:prstClr val="black"/>
                </a:solidFill>
                <a:effectLst/>
                <a:uLnTx/>
                <a:uFillTx/>
                <a:latin typeface="Calibri"/>
                <a:ea typeface="+mn-ea"/>
                <a:cs typeface="+mn-cs"/>
              </a:rPr>
              <a:t>appezzamenti oggetto di </a:t>
            </a:r>
            <a:r>
              <a:rPr kumimoji="0" lang="it-IT" sz="1800" b="0" i="0" u="none" strike="noStrike" kern="1200" cap="none" spc="0" normalizeH="0" baseline="0" noProof="0" dirty="0" smtClean="0">
                <a:ln>
                  <a:noFill/>
                </a:ln>
                <a:solidFill>
                  <a:prstClr val="black"/>
                </a:solidFill>
                <a:effectLst/>
                <a:uLnTx/>
                <a:uFillTx/>
                <a:latin typeface="Calibri"/>
                <a:ea typeface="+mn-ea"/>
                <a:cs typeface="+mn-cs"/>
              </a:rPr>
              <a:t>domanda unica e sulle domande agroambientali dello sviluppo rurale, </a:t>
            </a:r>
            <a:r>
              <a:rPr kumimoji="0" lang="it-IT" sz="1800" b="0" i="0" u="none" strike="noStrike" kern="1200" cap="none" spc="0" normalizeH="0" baseline="0" noProof="0" dirty="0">
                <a:ln>
                  <a:noFill/>
                </a:ln>
                <a:solidFill>
                  <a:prstClr val="black"/>
                </a:solidFill>
                <a:effectLst/>
                <a:uLnTx/>
                <a:uFillTx/>
                <a:latin typeface="Calibri"/>
                <a:ea typeface="+mn-ea"/>
                <a:cs typeface="+mn-cs"/>
              </a:rPr>
              <a:t>l’agricoltore deve esercitare le attività di mantenimento di una superficie agricola e un’attività agricola minima ai sensi, rispettivamente, delle lettere a) e b) dell'art. 2, comma 1 del DM 7 giugno 2018, n. 5465, nel rispetto delle regole di condizionalità stabilite dall’art. 93 del Reg. UE 1306/2013. </a:t>
            </a: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762876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295635" y="1280195"/>
            <a:ext cx="6552728" cy="39267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125"/>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Attività minima</a:t>
            </a: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1125"/>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a:ea typeface="+mn-ea"/>
                <a:cs typeface="+mn-cs"/>
              </a:rPr>
              <a:t>L’art. 2, comma 1, lettera a) del D.M. 7 giugno 2018 definisce il «mantenimento della superficie in uno stato idoneo al pascolo o alla coltivazione di cui all'art. 4, paragrafo 1, del regolamento (UE) n. 639/2014» come «attività con cadenza annuale consistente in almeno una pratica colturale ordinaria che, fermo restando il rispetto dei criteri di condizionalità consenta il mantenimento delle superfici in uno stato idoneo al pascolo o alla coltivazione, assicurando la loro accessibilità, rispettivamente, per il pascolamento o per lo svolgimento delle operazioni colturali ordinarie, senza interventi preparatori che vadano oltre il ricorso ai metodi e ai macchinari agricoli ordinari, e che risponda ai criteri di cui all'art. 4, comma 9, del presente decreto». </a:t>
            </a:r>
            <a:endPar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80705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295635" y="1280195"/>
            <a:ext cx="6552728" cy="361893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125"/>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Attività minima</a:t>
            </a: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1125"/>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a:cs typeface="+mn-cs"/>
              </a:rPr>
              <a:t>L’art. 4, comma 9 dello stesso D.M. stabilisce che «L'attività agricola di mantenimento di cui all'art. 2, comma 1, lettera a) e l'attività agricola minima di cui all'art. 2, comma 1, lettera b), risponde ai seguenti criteri: </a:t>
            </a:r>
            <a:r>
              <a:rPr kumimoji="0" lang="it-IT" sz="2000" b="0" i="0" u="none" strike="noStrike" kern="1200" cap="none" spc="0" normalizeH="0" baseline="0" noProof="0" dirty="0" smtClean="0">
                <a:ln>
                  <a:noFill/>
                </a:ln>
                <a:solidFill>
                  <a:srgbClr val="FF0000"/>
                </a:solidFill>
                <a:effectLst/>
                <a:uLnTx/>
                <a:uFillTx/>
                <a:latin typeface="Calibri"/>
                <a:cs typeface="+mn-cs"/>
              </a:rPr>
              <a:t>a</a:t>
            </a:r>
            <a:r>
              <a:rPr kumimoji="0" lang="it-IT" sz="2000" b="0" i="0" u="none" strike="noStrike" kern="1200" cap="none" spc="0" normalizeH="0" baseline="0" noProof="0" dirty="0" smtClean="0">
                <a:ln>
                  <a:noFill/>
                </a:ln>
                <a:solidFill>
                  <a:prstClr val="black"/>
                </a:solidFill>
                <a:effectLst/>
                <a:uLnTx/>
                <a:uFillTx/>
                <a:latin typeface="Calibri"/>
                <a:cs typeface="+mn-cs"/>
              </a:rPr>
              <a:t>) previene la formazione di potenziali inneschi di incendi; </a:t>
            </a:r>
            <a:r>
              <a:rPr kumimoji="0" lang="it-IT" sz="2000" b="0" i="0" u="none" strike="noStrike" kern="1200" cap="none" spc="0" normalizeH="0" baseline="0" noProof="0" dirty="0" smtClean="0">
                <a:ln>
                  <a:noFill/>
                </a:ln>
                <a:solidFill>
                  <a:srgbClr val="FF0000"/>
                </a:solidFill>
                <a:effectLst/>
                <a:uLnTx/>
                <a:uFillTx/>
                <a:latin typeface="Calibri"/>
                <a:cs typeface="+mn-cs"/>
              </a:rPr>
              <a:t>b</a:t>
            </a:r>
            <a:r>
              <a:rPr kumimoji="0" lang="it-IT" sz="2000" b="0" i="0" u="none" strike="noStrike" kern="1200" cap="none" spc="0" normalizeH="0" baseline="0" noProof="0" dirty="0" smtClean="0">
                <a:ln>
                  <a:noFill/>
                </a:ln>
                <a:solidFill>
                  <a:prstClr val="black"/>
                </a:solidFill>
                <a:effectLst/>
                <a:uLnTx/>
                <a:uFillTx/>
                <a:latin typeface="Calibri"/>
                <a:cs typeface="+mn-cs"/>
              </a:rPr>
              <a:t>) limita la diffusione delle piante infestanti; </a:t>
            </a:r>
            <a:r>
              <a:rPr kumimoji="0" lang="it-IT" sz="2000" b="0" i="0" u="none" strike="noStrike" kern="1200" cap="none" spc="0" normalizeH="0" baseline="0" noProof="0" dirty="0" smtClean="0">
                <a:ln>
                  <a:noFill/>
                </a:ln>
                <a:solidFill>
                  <a:srgbClr val="FF0000"/>
                </a:solidFill>
                <a:effectLst/>
                <a:uLnTx/>
                <a:uFillTx/>
                <a:latin typeface="Calibri"/>
                <a:cs typeface="+mn-cs"/>
              </a:rPr>
              <a:t>c</a:t>
            </a:r>
            <a:r>
              <a:rPr kumimoji="0" lang="it-IT" sz="2000" b="0" i="0" u="none" strike="noStrike" kern="1200" cap="none" spc="0" normalizeH="0" baseline="0" noProof="0" dirty="0" smtClean="0">
                <a:ln>
                  <a:noFill/>
                </a:ln>
                <a:solidFill>
                  <a:prstClr val="black"/>
                </a:solidFill>
                <a:effectLst/>
                <a:uLnTx/>
                <a:uFillTx/>
                <a:latin typeface="Calibri"/>
                <a:cs typeface="+mn-cs"/>
              </a:rPr>
              <a:t>) nel caso di colture permanenti, mantiene in buone condizioni le piante con un equilibrato sviluppo vegetativo, secondo le forme di allevamento, gli usi e le consuetudini locali; </a:t>
            </a:r>
            <a:r>
              <a:rPr kumimoji="0" lang="it-IT" sz="2000" b="0" i="0" u="none" strike="noStrike" kern="1200" cap="none" spc="0" normalizeH="0" baseline="0" noProof="0" dirty="0" smtClean="0">
                <a:ln>
                  <a:noFill/>
                </a:ln>
                <a:solidFill>
                  <a:srgbClr val="FF0000"/>
                </a:solidFill>
                <a:effectLst/>
                <a:uLnTx/>
                <a:uFillTx/>
                <a:latin typeface="Calibri"/>
                <a:cs typeface="+mn-cs"/>
              </a:rPr>
              <a:t>d</a:t>
            </a:r>
            <a:r>
              <a:rPr kumimoji="0" lang="it-IT" sz="2000" b="0" i="0" u="none" strike="noStrike" kern="1200" cap="none" spc="0" normalizeH="0" baseline="0" noProof="0" dirty="0" smtClean="0">
                <a:ln>
                  <a:noFill/>
                </a:ln>
                <a:solidFill>
                  <a:prstClr val="black"/>
                </a:solidFill>
                <a:effectLst/>
                <a:uLnTx/>
                <a:uFillTx/>
                <a:latin typeface="Calibri"/>
                <a:cs typeface="+mn-cs"/>
              </a:rPr>
              <a:t>) non danneggia il </a:t>
            </a:r>
            <a:r>
              <a:rPr kumimoji="0" lang="it-IT" sz="2000" b="0" i="0" u="none" strike="noStrike" kern="1200" cap="none" spc="0" normalizeH="0" baseline="0" noProof="0" dirty="0" err="1" smtClean="0">
                <a:ln>
                  <a:noFill/>
                </a:ln>
                <a:solidFill>
                  <a:prstClr val="black"/>
                </a:solidFill>
                <a:effectLst/>
                <a:uLnTx/>
                <a:uFillTx/>
                <a:latin typeface="Calibri"/>
                <a:cs typeface="+mn-cs"/>
              </a:rPr>
              <a:t>cotico</a:t>
            </a:r>
            <a:r>
              <a:rPr kumimoji="0" lang="it-IT" sz="2000" b="0" i="0" u="none" strike="noStrike" kern="1200" cap="none" spc="0" normalizeH="0" baseline="0" noProof="0" dirty="0" smtClean="0">
                <a:ln>
                  <a:noFill/>
                </a:ln>
                <a:solidFill>
                  <a:prstClr val="black"/>
                </a:solidFill>
                <a:effectLst/>
                <a:uLnTx/>
                <a:uFillTx/>
                <a:latin typeface="Calibri"/>
                <a:cs typeface="+mn-cs"/>
              </a:rPr>
              <a:t> erboso dei prati permanenti;»</a:t>
            </a: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84456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1403648" y="1417374"/>
            <a:ext cx="6552728" cy="40677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pPr algn="ctr">
              <a:spcAft>
                <a:spcPts val="1125"/>
              </a:spcAft>
            </a:pPr>
            <a:r>
              <a:rPr lang="it-IT" sz="2400" b="1" dirty="0">
                <a:latin typeface="Times New Roman" panose="02020603050405020304" pitchFamily="18" charset="0"/>
                <a:ea typeface="Calibri" panose="020F0502020204030204" pitchFamily="34" charset="0"/>
              </a:rPr>
              <a:t>Cosa sono i prati permanenti </a:t>
            </a:r>
            <a:endParaRPr lang="it-IT" sz="2400" dirty="0">
              <a:latin typeface="Times New Roman" panose="02020603050405020304" pitchFamily="18" charset="0"/>
              <a:ea typeface="Calibri" panose="020F0502020204030204" pitchFamily="34" charset="0"/>
            </a:endParaRPr>
          </a:p>
          <a:p>
            <a:pPr algn="just">
              <a:spcAft>
                <a:spcPts val="1125"/>
              </a:spcAft>
            </a:pPr>
            <a:r>
              <a:rPr lang="it-IT" sz="2400" dirty="0">
                <a:latin typeface="Times New Roman" panose="02020603050405020304" pitchFamily="18" charset="0"/>
                <a:ea typeface="Calibri" panose="020F0502020204030204" pitchFamily="34" charset="0"/>
              </a:rPr>
              <a:t>Per prati permanenti si intendono le superfici a prato e pascolo permanente utilizzate per la produzione di erba o di erbacee da foraggio, spontanee o coltivate, e non comprese nell’avvicendamento dell’azienda da cinque anni o più.</a:t>
            </a:r>
          </a:p>
          <a:p>
            <a:pPr algn="just">
              <a:spcAft>
                <a:spcPts val="1125"/>
              </a:spcAft>
            </a:pPr>
            <a:r>
              <a:rPr lang="it-IT" sz="2400" dirty="0">
                <a:latin typeface="Times New Roman" panose="02020603050405020304" pitchFamily="18" charset="0"/>
                <a:ea typeface="Calibri" panose="020F0502020204030204" pitchFamily="34" charset="0"/>
              </a:rPr>
              <a:t>Per definizione possono comprendere altre specie arbustive e arboree ma l’erba e le altre piante da foraggio </a:t>
            </a:r>
            <a:r>
              <a:rPr lang="it-IT" sz="2400" dirty="0">
                <a:solidFill>
                  <a:srgbClr val="FF0000"/>
                </a:solidFill>
                <a:latin typeface="Times New Roman" panose="02020603050405020304" pitchFamily="18" charset="0"/>
                <a:ea typeface="Calibri" panose="020F0502020204030204" pitchFamily="34" charset="0"/>
              </a:rPr>
              <a:t>devono essere predominanti</a:t>
            </a:r>
            <a:r>
              <a:rPr lang="it-IT" sz="2400" dirty="0" smtClean="0">
                <a:latin typeface="Times New Roman" panose="02020603050405020304" pitchFamily="18" charset="0"/>
                <a:ea typeface="Calibri" panose="020F0502020204030204" pitchFamily="34" charset="0"/>
              </a:rPr>
              <a:t>.</a:t>
            </a:r>
            <a:endParaRPr lang="it-IT"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4008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4" name="Rettangolo 3"/>
          <p:cNvSpPr/>
          <p:nvPr/>
        </p:nvSpPr>
        <p:spPr>
          <a:xfrm>
            <a:off x="899592" y="1277709"/>
            <a:ext cx="7488832" cy="4524315"/>
          </a:xfrm>
          <a:prstGeom prst="rect">
            <a:avLst/>
          </a:prstGeom>
          <a:blipFill>
            <a:blip r:embed="rId5"/>
            <a:tile tx="0" ty="0" sx="100000" sy="100000" flip="none" algn="tl"/>
          </a:blipFill>
        </p:spPr>
        <p:txBody>
          <a:bodyPr wrap="square">
            <a:spAutoFit/>
          </a:bodyPr>
          <a:lstStyle/>
          <a:p>
            <a:pPr lvl="0" algn="just">
              <a:spcAft>
                <a:spcPts val="1125"/>
              </a:spcAft>
            </a:pPr>
            <a:r>
              <a:rPr lang="it-IT" sz="2400" dirty="0">
                <a:solidFill>
                  <a:prstClr val="black"/>
                </a:solidFill>
                <a:latin typeface="Times New Roman" panose="02020603050405020304" pitchFamily="18" charset="0"/>
                <a:ea typeface="Calibri" panose="020F0502020204030204" pitchFamily="34" charset="0"/>
              </a:rPr>
              <a:t>Tuttavia il regolamento delegato (UE) n. 639/2014 della Commissione dell’11 marzo 2014, che integra il regolamento (UE) n. 1307/2013 del Parlamento europeo e del Consiglio, ha stabilito che nei prati permanenti possono essere incluse anche le porzioni di territorio interessate dalle pratiche locali tradizionali; possono quindi essere considerate le superfici destinate comunemente al pascolo tradizionale e le superfici dove la componente erbacea non è prevalente ma di importanza per la conservazione degli habitat e delle specie di cui alla direttiva “Habitat” 92/43/CEE e alla direttiva “Uccelli” 2009/147/CE e per l’allevamento tradizionale dell’Appennino.</a:t>
            </a:r>
            <a:endParaRPr lang="it-IT" sz="24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3620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467545" y="1330336"/>
            <a:ext cx="8363624" cy="34342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p:spPr>
        <p:txBody>
          <a:bodyPr wrap="square">
            <a:spAutoFit/>
          </a:bodyPr>
          <a:lstStyle/>
          <a:p>
            <a:pPr algn="just">
              <a:spcAft>
                <a:spcPts val="1125"/>
              </a:spcAft>
            </a:pPr>
            <a:r>
              <a:rPr lang="it-IT" sz="3200" b="1" dirty="0">
                <a:latin typeface="Times New Roman" panose="02020603050405020304" pitchFamily="18" charset="0"/>
                <a:ea typeface="Calibri" panose="020F0502020204030204" pitchFamily="34" charset="0"/>
              </a:rPr>
              <a:t>Cosa sono le Pratiche Locali Tradizionali (PLT) legate al pascolo</a:t>
            </a:r>
            <a:endParaRPr lang="it-IT" sz="2400" dirty="0">
              <a:latin typeface="Times New Roman" panose="02020603050405020304" pitchFamily="18" charset="0"/>
              <a:ea typeface="Calibri" panose="020F0502020204030204" pitchFamily="34" charset="0"/>
            </a:endParaRPr>
          </a:p>
          <a:p>
            <a:pPr algn="just">
              <a:spcAft>
                <a:spcPts val="1125"/>
              </a:spcAft>
            </a:pPr>
            <a:r>
              <a:rPr lang="it-IT" sz="2400" dirty="0">
                <a:latin typeface="Times New Roman" panose="02020603050405020304" pitchFamily="18" charset="0"/>
                <a:ea typeface="Calibri" panose="020F0502020204030204" pitchFamily="34" charset="0"/>
              </a:rPr>
              <a:t>Il regolamento n. 639/2014 della Commissione Europea ha stabilito che le Pratiche Locali Tradizionali (PLT) nel caso dei prati permanenti sono quelle </a:t>
            </a:r>
            <a:r>
              <a:rPr lang="it-IT" sz="2400" dirty="0" smtClean="0">
                <a:latin typeface="Times New Roman" panose="02020603050405020304" pitchFamily="18" charset="0"/>
                <a:ea typeface="Calibri" panose="020F0502020204030204" pitchFamily="34" charset="0"/>
              </a:rPr>
              <a:t>superfici che </a:t>
            </a:r>
            <a:r>
              <a:rPr lang="it-IT" sz="2400" dirty="0">
                <a:latin typeface="Times New Roman" panose="02020603050405020304" pitchFamily="18" charset="0"/>
                <a:ea typeface="Calibri" panose="020F0502020204030204" pitchFamily="34" charset="0"/>
              </a:rPr>
              <a:t>vengono utilizzante tradizionalmente come pascolo nei terreni sui quali la componente erbacea può non essere prevalente e che ha una componente arborea-arbustiva fino al 70% </a:t>
            </a:r>
          </a:p>
        </p:txBody>
      </p:sp>
    </p:spTree>
    <p:extLst>
      <p:ext uri="{BB962C8B-B14F-4D97-AF65-F5344CB8AC3E}">
        <p14:creationId xmlns:p14="http://schemas.microsoft.com/office/powerpoint/2010/main" val="714151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p:cNvSpPr/>
          <p:nvPr/>
        </p:nvSpPr>
        <p:spPr>
          <a:xfrm>
            <a:off x="2123728" y="1268508"/>
            <a:ext cx="4572000" cy="984885"/>
          </a:xfrm>
          <a:prstGeom prst="rect">
            <a:avLst/>
          </a:prstGeom>
        </p:spPr>
        <p:txBody>
          <a:bodyPr>
            <a:spAutoFit/>
          </a:bodyPr>
          <a:lstStyle/>
          <a:p>
            <a:r>
              <a:rPr lang="it-IT" sz="4000" dirty="0"/>
              <a:t>PLT</a:t>
            </a:r>
            <a:r>
              <a:rPr lang="it-IT" dirty="0"/>
              <a:t/>
            </a:r>
            <a:br>
              <a:rPr lang="it-IT" dirty="0"/>
            </a:br>
            <a:endParaRPr lang="it-IT" dirty="0"/>
          </a:p>
        </p:txBody>
      </p:sp>
      <p:sp>
        <p:nvSpPr>
          <p:cNvPr id="5" name="Rettangolo 4"/>
          <p:cNvSpPr/>
          <p:nvPr/>
        </p:nvSpPr>
        <p:spPr>
          <a:xfrm>
            <a:off x="3755896" y="1502847"/>
            <a:ext cx="1155957" cy="369332"/>
          </a:xfrm>
          <a:prstGeom prst="rect">
            <a:avLst/>
          </a:prstGeom>
        </p:spPr>
        <p:txBody>
          <a:bodyPr wrap="none">
            <a:spAutoFit/>
          </a:bodyPr>
          <a:lstStyle/>
          <a:p>
            <a:r>
              <a:rPr lang="it-IT" dirty="0"/>
              <a:t>IMPIANTO</a:t>
            </a:r>
          </a:p>
        </p:txBody>
      </p:sp>
      <p:sp>
        <p:nvSpPr>
          <p:cNvPr id="11" name="Segnaposto contenuto 2"/>
          <p:cNvSpPr txBox="1">
            <a:spLocks/>
          </p:cNvSpPr>
          <p:nvPr/>
        </p:nvSpPr>
        <p:spPr>
          <a:xfrm>
            <a:off x="24910" y="1582892"/>
            <a:ext cx="8939578" cy="4568671"/>
          </a:xfrm>
          <a:prstGeom prst="rect">
            <a:avLst/>
          </a:prstGeom>
        </p:spPr>
        <p:txBody>
          <a:bodyPr>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smtClean="0"/>
          </a:p>
          <a:p>
            <a:pPr algn="just">
              <a:spcAft>
                <a:spcPts val="1125"/>
              </a:spcAft>
            </a:pPr>
            <a:r>
              <a:rPr lang="it-IT" sz="3100" dirty="0">
                <a:solidFill>
                  <a:schemeClr val="tx1"/>
                </a:solidFill>
                <a:latin typeface="Times New Roman" panose="02020603050405020304" pitchFamily="18" charset="0"/>
                <a:ea typeface="Calibri" panose="020F0502020204030204" pitchFamily="34" charset="0"/>
              </a:rPr>
              <a:t>Per il superamento dell’iniziale gestione delle PLT (Pratiche Locali Tradizionali) basata su elenchi  alfanumerici di chiavi catastali, in favore di una gestione grafica delle stesse si è proceduto in 3 fasi:</a:t>
            </a:r>
          </a:p>
          <a:p>
            <a:pPr indent="-514350" algn="just">
              <a:spcAft>
                <a:spcPts val="1125"/>
              </a:spcAft>
            </a:pPr>
            <a:r>
              <a:rPr lang="it-IT" sz="3100" dirty="0" smtClean="0">
                <a:solidFill>
                  <a:schemeClr val="tx1"/>
                </a:solidFill>
                <a:latin typeface="Times New Roman" panose="02020603050405020304" pitchFamily="18" charset="0"/>
                <a:ea typeface="Calibri" panose="020F0502020204030204" pitchFamily="34" charset="0"/>
              </a:rPr>
              <a:t>Generazione </a:t>
            </a:r>
            <a:r>
              <a:rPr lang="it-IT" sz="3100" dirty="0">
                <a:solidFill>
                  <a:schemeClr val="tx1"/>
                </a:solidFill>
                <a:latin typeface="Times New Roman" panose="02020603050405020304" pitchFamily="18" charset="0"/>
                <a:ea typeface="Calibri" panose="020F0502020204030204" pitchFamily="34" charset="0"/>
              </a:rPr>
              <a:t>e localizzazione grafica delle PLT coerenti con i dati </a:t>
            </a:r>
            <a:r>
              <a:rPr lang="it-IT" sz="3100" dirty="0" err="1">
                <a:solidFill>
                  <a:schemeClr val="tx1"/>
                </a:solidFill>
                <a:latin typeface="Times New Roman" panose="02020603050405020304" pitchFamily="18" charset="0"/>
                <a:ea typeface="Calibri" panose="020F0502020204030204" pitchFamily="34" charset="0"/>
              </a:rPr>
              <a:t>Refresh</a:t>
            </a:r>
            <a:r>
              <a:rPr lang="it-IT" sz="3100" dirty="0">
                <a:solidFill>
                  <a:schemeClr val="tx1"/>
                </a:solidFill>
                <a:latin typeface="Times New Roman" panose="02020603050405020304" pitchFamily="18" charset="0"/>
                <a:ea typeface="Calibri" panose="020F0502020204030204" pitchFamily="34" charset="0"/>
              </a:rPr>
              <a:t>;</a:t>
            </a:r>
          </a:p>
          <a:p>
            <a:pPr indent="-514350" algn="just">
              <a:spcAft>
                <a:spcPts val="1125"/>
              </a:spcAft>
            </a:pPr>
            <a:r>
              <a:rPr lang="it-IT" sz="3100" dirty="0">
                <a:solidFill>
                  <a:schemeClr val="tx1"/>
                </a:solidFill>
                <a:latin typeface="Times New Roman" panose="02020603050405020304" pitchFamily="18" charset="0"/>
                <a:ea typeface="Calibri" panose="020F0502020204030204" pitchFamily="34" charset="0"/>
              </a:rPr>
              <a:t>Realizzazione di un Software per la gestione grafica del nuovo </a:t>
            </a:r>
            <a:r>
              <a:rPr lang="it-IT" sz="3100" dirty="0" err="1">
                <a:solidFill>
                  <a:schemeClr val="tx1"/>
                </a:solidFill>
                <a:latin typeface="Times New Roman" panose="02020603050405020304" pitchFamily="18" charset="0"/>
                <a:ea typeface="Calibri" panose="020F0502020204030204" pitchFamily="34" charset="0"/>
              </a:rPr>
              <a:t>layer</a:t>
            </a:r>
            <a:r>
              <a:rPr lang="it-IT" sz="3100" dirty="0">
                <a:solidFill>
                  <a:schemeClr val="tx1"/>
                </a:solidFill>
                <a:latin typeface="Times New Roman" panose="02020603050405020304" pitchFamily="18" charset="0"/>
                <a:ea typeface="Calibri" panose="020F0502020204030204" pitchFamily="34" charset="0"/>
              </a:rPr>
              <a:t> PLT;</a:t>
            </a:r>
          </a:p>
          <a:p>
            <a:pPr indent="-514350" algn="just">
              <a:spcAft>
                <a:spcPts val="1125"/>
              </a:spcAft>
            </a:pPr>
            <a:r>
              <a:rPr lang="it-IT" sz="3100" dirty="0">
                <a:solidFill>
                  <a:schemeClr val="tx1"/>
                </a:solidFill>
                <a:latin typeface="Times New Roman" panose="02020603050405020304" pitchFamily="18" charset="0"/>
                <a:ea typeface="Calibri" panose="020F0502020204030204" pitchFamily="34" charset="0"/>
              </a:rPr>
              <a:t>Realizzazione dei nuovi servizi per l’integrazione del nuovo </a:t>
            </a:r>
            <a:r>
              <a:rPr lang="it-IT" sz="3100" dirty="0" err="1">
                <a:solidFill>
                  <a:schemeClr val="tx1"/>
                </a:solidFill>
                <a:latin typeface="Times New Roman" panose="02020603050405020304" pitchFamily="18" charset="0"/>
                <a:ea typeface="Calibri" panose="020F0502020204030204" pitchFamily="34" charset="0"/>
              </a:rPr>
              <a:t>layer</a:t>
            </a:r>
            <a:r>
              <a:rPr lang="it-IT" sz="3100" dirty="0">
                <a:solidFill>
                  <a:schemeClr val="tx1"/>
                </a:solidFill>
                <a:latin typeface="Times New Roman" panose="02020603050405020304" pitchFamily="18" charset="0"/>
                <a:ea typeface="Calibri" panose="020F0502020204030204" pitchFamily="34" charset="0"/>
              </a:rPr>
              <a:t> grafico con il sistema  della gestione degli aiuti;</a:t>
            </a:r>
          </a:p>
          <a:p>
            <a:pPr algn="just"/>
            <a:endParaRPr lang="it-IT" dirty="0"/>
          </a:p>
        </p:txBody>
      </p:sp>
    </p:spTree>
    <p:extLst>
      <p:ext uri="{BB962C8B-B14F-4D97-AF65-F5344CB8AC3E}">
        <p14:creationId xmlns:p14="http://schemas.microsoft.com/office/powerpoint/2010/main" val="34137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1570</Words>
  <Application>Microsoft Office PowerPoint</Application>
  <PresentationFormat>Presentazione su schermo (4:3)</PresentationFormat>
  <Paragraphs>76</Paragraphs>
  <Slides>22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ＭＳ Ｐゴシック</vt:lpstr>
      <vt:lpstr>Arial</vt:lpstr>
      <vt:lpstr>Calibri</vt:lpstr>
      <vt:lpstr>Cambria</vt:lpstr>
      <vt:lpstr>Helvetica</vt:lpstr>
      <vt:lpstr>Microsoft Sans Serif</vt:lpstr>
      <vt:lpstr>Myriad Pro</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PLT Realizzazione di un SW per la gestione grafica del layer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Conti</dc:creator>
  <cp:lastModifiedBy>Sergio Urbinati</cp:lastModifiedBy>
  <cp:revision>52</cp:revision>
  <dcterms:created xsi:type="dcterms:W3CDTF">2017-02-20T13:24:14Z</dcterms:created>
  <dcterms:modified xsi:type="dcterms:W3CDTF">2022-05-25T13:17:03Z</dcterms:modified>
</cp:coreProperties>
</file>